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firstSlideNum="0"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embeddedFontLst>
    <p:embeddedFont>
      <p:font typeface="Helvetica Neue"/>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6" roundtripDataSignature="AMtx7mhHkMNlZquJc1dteA0vIhV1LlbO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57D8399-E9D8-4CAC-9948-0B23722F5AA8}">
  <a:tblStyle styleId="{757D8399-E9D8-4CAC-9948-0B23722F5AA8}"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font" Target="fonts/HelveticaNeue-regular.fntdata"/><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HelveticaNeue-italic.fntdata"/><Relationship Id="rId21" Type="http://schemas.openxmlformats.org/officeDocument/2006/relationships/slide" Target="slides/slide15.xml"/><Relationship Id="rId43" Type="http://schemas.openxmlformats.org/officeDocument/2006/relationships/font" Target="fonts/HelveticaNeue-bold.fntdata"/><Relationship Id="rId24" Type="http://schemas.openxmlformats.org/officeDocument/2006/relationships/slide" Target="slides/slide18.xml"/><Relationship Id="rId46" Type="http://customschemas.google.com/relationships/presentationmetadata" Target="metadata"/><Relationship Id="rId23" Type="http://schemas.openxmlformats.org/officeDocument/2006/relationships/slide" Target="slides/slide17.xml"/><Relationship Id="rId45" Type="http://schemas.openxmlformats.org/officeDocument/2006/relationships/font" Target="fonts/HelveticaNeue-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Justin</a:t>
            </a:r>
            <a:endParaRPr/>
          </a:p>
        </p:txBody>
      </p:sp>
      <p:sp>
        <p:nvSpPr>
          <p:cNvPr id="63" name="Google Shape;6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a45359b175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g2a45359b175_2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Justin </a:t>
            </a:r>
            <a:endParaRPr/>
          </a:p>
        </p:txBody>
      </p:sp>
      <p:sp>
        <p:nvSpPr>
          <p:cNvPr id="70" name="Google Shape;70;g2a45359b175_2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0d2490c412_1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 name="Google Shape;77;g30d2490c412_1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800"/>
              <a:buFont typeface="Arial"/>
              <a:buNone/>
            </a:pPr>
            <a:r>
              <a:rPr lang="en-US"/>
              <a:t>Justin</a:t>
            </a:r>
            <a:endParaRPr/>
          </a:p>
        </p:txBody>
      </p:sp>
      <p:sp>
        <p:nvSpPr>
          <p:cNvPr id="78" name="Google Shape;78;g30d2490c412_1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0d2490c412_1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g30d2490c412_1_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Olivia</a:t>
            </a:r>
            <a:endParaRPr/>
          </a:p>
        </p:txBody>
      </p:sp>
      <p:sp>
        <p:nvSpPr>
          <p:cNvPr id="93" name="Google Shape;93;g30d2490c412_1_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10c113c4bf_0_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g310c113c4bf_0_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Olivia</a:t>
            </a:r>
            <a:endParaRPr/>
          </a:p>
        </p:txBody>
      </p:sp>
      <p:sp>
        <p:nvSpPr>
          <p:cNvPr id="101" name="Google Shape;101;g310c113c4bf_0_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d526cac252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g2d526cac252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100"/>
              <a:buFont typeface="Arial"/>
              <a:buNone/>
            </a:pPr>
            <a:r>
              <a:rPr lang="en-US"/>
              <a:t>liv</a:t>
            </a:r>
            <a:endParaRPr/>
          </a:p>
        </p:txBody>
      </p:sp>
      <p:sp>
        <p:nvSpPr>
          <p:cNvPr id="110" name="Google Shape;110;g2d526cac252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11dfd42b72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g311dfd42b72_0_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liv</a:t>
            </a:r>
            <a:endParaRPr/>
          </a:p>
        </p:txBody>
      </p:sp>
      <p:sp>
        <p:nvSpPr>
          <p:cNvPr id="120" name="Google Shape;120;g311dfd42b72_0_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11dfd42b72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g311dfd42b72_0_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liv</a:t>
            </a:r>
            <a:endParaRPr/>
          </a:p>
        </p:txBody>
      </p:sp>
      <p:sp>
        <p:nvSpPr>
          <p:cNvPr id="131" name="Google Shape;131;g311dfd42b72_0_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12f4e59415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g312f4e59415_2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david</a:t>
            </a:r>
            <a:endParaRPr/>
          </a:p>
        </p:txBody>
      </p:sp>
      <p:sp>
        <p:nvSpPr>
          <p:cNvPr id="143" name="Google Shape;143;g312f4e59415_2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502ce56ed3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g3502ce56ed3_0_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david</a:t>
            </a:r>
            <a:endParaRPr/>
          </a:p>
        </p:txBody>
      </p:sp>
      <p:sp>
        <p:nvSpPr>
          <p:cNvPr id="171" name="Google Shape;171;g3502ce56ed3_0_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5c27c6113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5c27c61137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4" name="Google Shape;194;g35c27c61137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528bbb11b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g3528bbb11b9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Alex</a:t>
            </a:r>
            <a:endParaRPr/>
          </a:p>
        </p:txBody>
      </p:sp>
      <p:sp>
        <p:nvSpPr>
          <p:cNvPr id="203" name="Google Shape;203;g3528bbb11b9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4de7820def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g34de7820def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Mickey</a:t>
            </a:r>
            <a:endParaRPr/>
          </a:p>
        </p:txBody>
      </p:sp>
      <p:sp>
        <p:nvSpPr>
          <p:cNvPr id="212" name="Google Shape;212;g34de7820def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5c1f8a6ef8_6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5c1f8a6ef8_6_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Mickey</a:t>
            </a:r>
            <a:endParaRPr/>
          </a:p>
        </p:txBody>
      </p:sp>
      <p:sp>
        <p:nvSpPr>
          <p:cNvPr id="221" name="Google Shape;221;g35c1f8a6ef8_6_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502ce56ed3_1_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g3502ce56ed3_1_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Alex</a:t>
            </a:r>
            <a:endParaRPr/>
          </a:p>
        </p:txBody>
      </p:sp>
      <p:sp>
        <p:nvSpPr>
          <p:cNvPr id="229" name="Google Shape;229;g3502ce56ed3_1_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5a35b853d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5a35b853d8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Alex</a:t>
            </a:r>
            <a:endParaRPr/>
          </a:p>
        </p:txBody>
      </p:sp>
      <p:sp>
        <p:nvSpPr>
          <p:cNvPr id="239" name="Google Shape;239;g35a35b853d8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4de7820def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g34de7820def_0_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emma</a:t>
            </a:r>
            <a:endParaRPr/>
          </a:p>
        </p:txBody>
      </p:sp>
      <p:sp>
        <p:nvSpPr>
          <p:cNvPr id="247" name="Google Shape;247;g34de7820def_0_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5a35b853d8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5a35b853d8_0_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Emma</a:t>
            </a:r>
            <a:endParaRPr/>
          </a:p>
        </p:txBody>
      </p:sp>
      <p:sp>
        <p:nvSpPr>
          <p:cNvPr id="256" name="Google Shape;256;g35a35b853d8_0_1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4de7820def_0_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g34de7820def_0_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David</a:t>
            </a:r>
            <a:endParaRPr/>
          </a:p>
        </p:txBody>
      </p:sp>
      <p:sp>
        <p:nvSpPr>
          <p:cNvPr id="264" name="Google Shape;264;g34de7820def_0_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5c1f8a6ef8_8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g35c1f8a6ef8_8_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David</a:t>
            </a:r>
            <a:endParaRPr/>
          </a:p>
        </p:txBody>
      </p:sp>
      <p:sp>
        <p:nvSpPr>
          <p:cNvPr id="275" name="Google Shape;275;g35c1f8a6ef8_8_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4e4f47096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g34e4f47096e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emma</a:t>
            </a:r>
            <a:endParaRPr/>
          </a:p>
        </p:txBody>
      </p:sp>
      <p:sp>
        <p:nvSpPr>
          <p:cNvPr id="286" name="Google Shape;286;g34e4f47096e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4de7820def_0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g34de7820def_0_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liv</a:t>
            </a:r>
            <a:endParaRPr/>
          </a:p>
        </p:txBody>
      </p:sp>
      <p:sp>
        <p:nvSpPr>
          <p:cNvPr id="294" name="Google Shape;294;g34de7820def_0_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56b6886fb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g356b6886fb2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liv</a:t>
            </a:r>
            <a:endParaRPr/>
          </a:p>
        </p:txBody>
      </p:sp>
      <p:sp>
        <p:nvSpPr>
          <p:cNvPr id="302" name="Google Shape;302;g356b6886fb2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56b6886fb2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g356b6886fb2_0_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liv</a:t>
            </a:r>
            <a:endParaRPr/>
          </a:p>
        </p:txBody>
      </p:sp>
      <p:sp>
        <p:nvSpPr>
          <p:cNvPr id="310" name="Google Shape;310;g356b6886fb2_0_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56b6886fb2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g356b6886fb2_0_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liv</a:t>
            </a:r>
            <a:endParaRPr/>
          </a:p>
        </p:txBody>
      </p:sp>
      <p:sp>
        <p:nvSpPr>
          <p:cNvPr id="319" name="Google Shape;319;g356b6886fb2_0_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502ce56ed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g3502ce56ed3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liv</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10bc3fcb43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g310bc3fcb43_0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Emma</a:t>
            </a:r>
            <a:endParaRPr/>
          </a:p>
        </p:txBody>
      </p:sp>
      <p:sp>
        <p:nvSpPr>
          <p:cNvPr id="334" name="Google Shape;334;g310bc3fcb43_0_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10c10ff899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g310c10ff899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Emma</a:t>
            </a:r>
            <a:endParaRPr/>
          </a:p>
        </p:txBody>
      </p:sp>
      <p:sp>
        <p:nvSpPr>
          <p:cNvPr id="342" name="Google Shape;342;g310c10ff899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3608237f5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3608237f58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MICKEY</a:t>
            </a:r>
            <a:endParaRPr/>
          </a:p>
        </p:txBody>
      </p:sp>
      <p:sp>
        <p:nvSpPr>
          <p:cNvPr id="350" name="Google Shape;350;g33608237f58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3608237f58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3608237f58_0_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MICKEY</a:t>
            </a:r>
            <a:endParaRPr/>
          </a:p>
        </p:txBody>
      </p:sp>
      <p:sp>
        <p:nvSpPr>
          <p:cNvPr id="365" name="Google Shape;365;g33608237f58_0_1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36129549ff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36129549ff_0_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David</a:t>
            </a:r>
            <a:endParaRPr/>
          </a:p>
        </p:txBody>
      </p:sp>
      <p:sp>
        <p:nvSpPr>
          <p:cNvPr id="373" name="Google Shape;373;g336129549ff_0_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5a35b853d8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5a35b853d8_2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David</a:t>
            </a:r>
            <a:endParaRPr/>
          </a:p>
        </p:txBody>
      </p:sp>
      <p:sp>
        <p:nvSpPr>
          <p:cNvPr id="382" name="Google Shape;382;g35a35b853d8_2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5a35b853d8_2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5a35b853d8_2_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a:t>Justin</a:t>
            </a:r>
            <a:endParaRPr/>
          </a:p>
          <a:p>
            <a:pPr indent="0" lvl="0" marL="0" rtl="0" algn="l">
              <a:spcBef>
                <a:spcPts val="360"/>
              </a:spcBef>
              <a:spcAft>
                <a:spcPts val="0"/>
              </a:spcAft>
              <a:buNone/>
            </a:pPr>
            <a:r>
              <a:rPr lang="en-US"/>
              <a:t>1910.147 - Hazardous Lockout (emergency stop button to cut off power)</a:t>
            </a:r>
            <a:endParaRPr/>
          </a:p>
          <a:p>
            <a:pPr indent="0" lvl="0" marL="0" rtl="0" algn="l">
              <a:spcBef>
                <a:spcPts val="360"/>
              </a:spcBef>
              <a:spcAft>
                <a:spcPts val="0"/>
              </a:spcAft>
              <a:buNone/>
            </a:pPr>
            <a:r>
              <a:rPr lang="en-US"/>
              <a:t>1910.212 - Needs to have </a:t>
            </a:r>
            <a:r>
              <a:rPr lang="en-US"/>
              <a:t>guards</a:t>
            </a:r>
            <a:r>
              <a:rPr lang="en-US"/>
              <a:t> for moving/spinning parts</a:t>
            </a:r>
            <a:endParaRPr/>
          </a:p>
          <a:p>
            <a:pPr indent="0" lvl="0" marL="0" rtl="0" algn="l">
              <a:spcBef>
                <a:spcPts val="360"/>
              </a:spcBef>
              <a:spcAft>
                <a:spcPts val="0"/>
              </a:spcAft>
              <a:buNone/>
            </a:pPr>
            <a:r>
              <a:rPr lang="en-US"/>
              <a:t>1910.217 - </a:t>
            </a:r>
            <a:r>
              <a:rPr lang="en-US"/>
              <a:t>Guards</a:t>
            </a:r>
            <a:r>
              <a:rPr lang="en-US"/>
              <a:t> around linear articulating components (</a:t>
            </a:r>
            <a:r>
              <a:rPr lang="en-US"/>
              <a:t>solenoid</a:t>
            </a:r>
            <a:r>
              <a:rPr lang="en-US"/>
              <a:t> housing)</a:t>
            </a:r>
            <a:endParaRPr/>
          </a:p>
          <a:p>
            <a:pPr indent="0" lvl="0" marL="0" rtl="0" algn="l">
              <a:spcBef>
                <a:spcPts val="360"/>
              </a:spcBef>
              <a:spcAft>
                <a:spcPts val="0"/>
              </a:spcAft>
              <a:buNone/>
            </a:pPr>
            <a:r>
              <a:rPr lang="en-US"/>
              <a:t>ASTM F2885 - </a:t>
            </a:r>
            <a:r>
              <a:rPr b="1" lang="en-US" sz="1100">
                <a:latin typeface="Arial"/>
                <a:ea typeface="Arial"/>
                <a:cs typeface="Arial"/>
                <a:sym typeface="Arial"/>
              </a:rPr>
              <a:t>Guide for Science-Based and Risk-Based Cleaning Process Development and Validation.</a:t>
            </a:r>
            <a:endParaRPr b="1" sz="1100">
              <a:latin typeface="Arial"/>
              <a:ea typeface="Arial"/>
              <a:cs typeface="Arial"/>
              <a:sym typeface="Arial"/>
            </a:endParaRPr>
          </a:p>
          <a:p>
            <a:pPr indent="0" lvl="0" marL="0" rtl="0" algn="l">
              <a:spcBef>
                <a:spcPts val="360"/>
              </a:spcBef>
              <a:spcAft>
                <a:spcPts val="0"/>
              </a:spcAft>
              <a:buNone/>
            </a:pPr>
            <a:r>
              <a:rPr lang="en-US" sz="1100">
                <a:latin typeface="Arial"/>
                <a:ea typeface="Arial"/>
                <a:cs typeface="Arial"/>
                <a:sym typeface="Arial"/>
              </a:rPr>
              <a:t>Describes how to apply quality risk management (ICH Q9) to develop, qualify, and monitor cleaning processes, ensuring removal of API, excipients, and cleaning agents</a:t>
            </a:r>
            <a:endParaRPr/>
          </a:p>
          <a:p>
            <a:pPr indent="0" lvl="0" marL="0" rtl="0" algn="l">
              <a:spcBef>
                <a:spcPts val="360"/>
              </a:spcBef>
              <a:spcAft>
                <a:spcPts val="0"/>
              </a:spcAft>
              <a:buNone/>
            </a:pPr>
            <a:r>
              <a:t/>
            </a:r>
            <a:endParaRPr/>
          </a:p>
        </p:txBody>
      </p:sp>
      <p:sp>
        <p:nvSpPr>
          <p:cNvPr id="390" name="Google Shape;390;g35a35b853d8_2_1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10c10ff899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g310c10ff899_0_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Justin</a:t>
            </a:r>
            <a:endParaRPr/>
          </a:p>
        </p:txBody>
      </p:sp>
      <p:sp>
        <p:nvSpPr>
          <p:cNvPr id="399" name="Google Shape;399;g310c10ff899_0_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12f4e59415_1_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Justin</a:t>
            </a:r>
            <a:endParaRPr/>
          </a:p>
        </p:txBody>
      </p:sp>
      <p:sp>
        <p:nvSpPr>
          <p:cNvPr id="406" name="Google Shape;406;g312f4e59415_1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 name="Shape 12"/>
        <p:cNvGrpSpPr/>
        <p:nvPr/>
      </p:nvGrpSpPr>
      <p:grpSpPr>
        <a:xfrm>
          <a:off x="0" y="0"/>
          <a:ext cx="0" cy="0"/>
          <a:chOff x="0" y="0"/>
          <a:chExt cx="0" cy="0"/>
        </a:xfrm>
      </p:grpSpPr>
      <p:sp>
        <p:nvSpPr>
          <p:cNvPr id="13" name="Google Shape;13;p5"/>
          <p:cNvSpPr txBox="1"/>
          <p:nvPr>
            <p:ph idx="1" type="subTitle"/>
          </p:nvPr>
        </p:nvSpPr>
        <p:spPr>
          <a:xfrm>
            <a:off x="1371600" y="2343150"/>
            <a:ext cx="6400800" cy="13144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360"/>
              </a:spcBef>
              <a:spcAft>
                <a:spcPts val="0"/>
              </a:spcAft>
              <a:buClr>
                <a:schemeClr val="accent5"/>
              </a:buClr>
              <a:buSzPts val="1800"/>
              <a:buNone/>
              <a:defRPr>
                <a:solidFill>
                  <a:schemeClr val="accent5"/>
                </a:solidFill>
              </a:defRPr>
            </a:lvl1pPr>
            <a:lvl2pPr lvl="1" algn="ctr">
              <a:lnSpc>
                <a:spcPct val="100000"/>
              </a:lnSpc>
              <a:spcBef>
                <a:spcPts val="360"/>
              </a:spcBef>
              <a:spcAft>
                <a:spcPts val="0"/>
              </a:spcAft>
              <a:buClr>
                <a:srgbClr val="888888"/>
              </a:buClr>
              <a:buSzPts val="1800"/>
              <a:buNone/>
              <a:defRPr>
                <a:solidFill>
                  <a:srgbClr val="888888"/>
                </a:solidFill>
              </a:defRPr>
            </a:lvl2pPr>
            <a:lvl3pPr lvl="2" algn="ctr">
              <a:lnSpc>
                <a:spcPct val="100000"/>
              </a:lnSpc>
              <a:spcBef>
                <a:spcPts val="360"/>
              </a:spcBef>
              <a:spcAft>
                <a:spcPts val="0"/>
              </a:spcAft>
              <a:buClr>
                <a:srgbClr val="888888"/>
              </a:buClr>
              <a:buSzPts val="1800"/>
              <a:buNone/>
              <a:defRPr>
                <a:solidFill>
                  <a:srgbClr val="888888"/>
                </a:solidFill>
              </a:defRPr>
            </a:lvl3pPr>
            <a:lvl4pPr lvl="3" algn="ctr">
              <a:lnSpc>
                <a:spcPct val="100000"/>
              </a:lnSpc>
              <a:spcBef>
                <a:spcPts val="360"/>
              </a:spcBef>
              <a:spcAft>
                <a:spcPts val="0"/>
              </a:spcAft>
              <a:buClr>
                <a:srgbClr val="888888"/>
              </a:buClr>
              <a:buSzPts val="1800"/>
              <a:buNone/>
              <a:defRPr>
                <a:solidFill>
                  <a:srgbClr val="888888"/>
                </a:solidFill>
              </a:defRPr>
            </a:lvl4pPr>
            <a:lvl5pPr lvl="4" algn="ctr">
              <a:lnSpc>
                <a:spcPct val="100000"/>
              </a:lnSpc>
              <a:spcBef>
                <a:spcPts val="360"/>
              </a:spcBef>
              <a:spcAft>
                <a:spcPts val="0"/>
              </a:spcAft>
              <a:buClr>
                <a:srgbClr val="888888"/>
              </a:buClr>
              <a:buSzPts val="18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4" name="Google Shape;14;p5"/>
          <p:cNvSpPr txBox="1"/>
          <p:nvPr>
            <p:ph idx="2" type="body"/>
          </p:nvPr>
        </p:nvSpPr>
        <p:spPr>
          <a:xfrm>
            <a:off x="685800" y="1047750"/>
            <a:ext cx="7772400" cy="10668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640"/>
              </a:spcBef>
              <a:spcAft>
                <a:spcPts val="0"/>
              </a:spcAft>
              <a:buClr>
                <a:schemeClr val="lt1"/>
              </a:buClr>
              <a:buSzPts val="3200"/>
              <a:buNone/>
              <a:defRPr sz="3200"/>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6"/>
          <p:cNvSpPr txBox="1"/>
          <p:nvPr>
            <p:ph type="title"/>
          </p:nvPr>
        </p:nvSpPr>
        <p:spPr>
          <a:xfrm>
            <a:off x="457200" y="590550"/>
            <a:ext cx="8229600" cy="74295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006096"/>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6"/>
          <p:cNvSpPr txBox="1"/>
          <p:nvPr>
            <p:ph idx="1" type="body"/>
          </p:nvPr>
        </p:nvSpPr>
        <p:spPr>
          <a:xfrm>
            <a:off x="457200" y="1619250"/>
            <a:ext cx="8229600" cy="2651125"/>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rgbClr val="006096"/>
              </a:buClr>
              <a:buSzPts val="1800"/>
              <a:buChar char="•"/>
              <a:defRPr>
                <a:solidFill>
                  <a:srgbClr val="006096"/>
                </a:solidFill>
              </a:defRPr>
            </a:lvl1pPr>
            <a:lvl2pPr indent="-342900" lvl="1" marL="914400" algn="l">
              <a:lnSpc>
                <a:spcPct val="100000"/>
              </a:lnSpc>
              <a:spcBef>
                <a:spcPts val="360"/>
              </a:spcBef>
              <a:spcAft>
                <a:spcPts val="0"/>
              </a:spcAft>
              <a:buClr>
                <a:srgbClr val="006096"/>
              </a:buClr>
              <a:buSzPts val="1800"/>
              <a:buChar char="–"/>
              <a:defRPr>
                <a:solidFill>
                  <a:srgbClr val="006096"/>
                </a:solidFill>
              </a:defRPr>
            </a:lvl2pPr>
            <a:lvl3pPr indent="-342900" lvl="2" marL="1371600" algn="l">
              <a:lnSpc>
                <a:spcPct val="100000"/>
              </a:lnSpc>
              <a:spcBef>
                <a:spcPts val="360"/>
              </a:spcBef>
              <a:spcAft>
                <a:spcPts val="0"/>
              </a:spcAft>
              <a:buClr>
                <a:srgbClr val="006096"/>
              </a:buClr>
              <a:buSzPts val="1800"/>
              <a:buChar char="•"/>
              <a:defRPr>
                <a:solidFill>
                  <a:srgbClr val="006096"/>
                </a:solidFill>
              </a:defRPr>
            </a:lvl3pPr>
            <a:lvl4pPr indent="-342900" lvl="3" marL="1828800" algn="l">
              <a:lnSpc>
                <a:spcPct val="100000"/>
              </a:lnSpc>
              <a:spcBef>
                <a:spcPts val="360"/>
              </a:spcBef>
              <a:spcAft>
                <a:spcPts val="0"/>
              </a:spcAft>
              <a:buClr>
                <a:srgbClr val="006096"/>
              </a:buClr>
              <a:buSzPts val="1800"/>
              <a:buChar char="–"/>
              <a:defRPr>
                <a:solidFill>
                  <a:srgbClr val="006096"/>
                </a:solidFill>
              </a:defRPr>
            </a:lvl4pPr>
            <a:lvl5pPr indent="-342900" lvl="4" marL="2286000" algn="l">
              <a:lnSpc>
                <a:spcPct val="100000"/>
              </a:lnSpc>
              <a:spcBef>
                <a:spcPts val="360"/>
              </a:spcBef>
              <a:spcAft>
                <a:spcPts val="0"/>
              </a:spcAft>
              <a:buClr>
                <a:srgbClr val="006096"/>
              </a:buClr>
              <a:buSzPts val="1800"/>
              <a:buChar char="»"/>
              <a:defRPr>
                <a:solidFill>
                  <a:srgbClr val="006096"/>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6"/>
          <p:cNvSpPr txBox="1"/>
          <p:nvPr>
            <p:ph idx="12" type="sldNum"/>
          </p:nvPr>
        </p:nvSpPr>
        <p:spPr>
          <a:xfrm>
            <a:off x="3505200" y="4767263"/>
            <a:ext cx="2133600" cy="274637"/>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7"/>
          <p:cNvSpPr txBox="1"/>
          <p:nvPr>
            <p:ph type="title"/>
          </p:nvPr>
        </p:nvSpPr>
        <p:spPr>
          <a:xfrm>
            <a:off x="1792288" y="3600450"/>
            <a:ext cx="5486400" cy="425054"/>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solidFill>
                  <a:srgbClr val="006096"/>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1" name="Google Shape;21;p7"/>
          <p:cNvSpPr/>
          <p:nvPr>
            <p:ph idx="2" type="pic"/>
          </p:nvPr>
        </p:nvSpPr>
        <p:spPr>
          <a:xfrm>
            <a:off x="1792288" y="459581"/>
            <a:ext cx="5486400" cy="3086100"/>
          </a:xfrm>
          <a:prstGeom prst="rect">
            <a:avLst/>
          </a:prstGeom>
          <a:noFill/>
          <a:ln>
            <a:noFill/>
          </a:ln>
        </p:spPr>
      </p:sp>
      <p:sp>
        <p:nvSpPr>
          <p:cNvPr id="22" name="Google Shape;22;p7"/>
          <p:cNvSpPr txBox="1"/>
          <p:nvPr>
            <p:ph idx="1" type="body"/>
          </p:nvPr>
        </p:nvSpPr>
        <p:spPr>
          <a:xfrm>
            <a:off x="1792288" y="4025503"/>
            <a:ext cx="5486400" cy="375047"/>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rgbClr val="006096"/>
              </a:buClr>
              <a:buSzPts val="1400"/>
              <a:buNone/>
              <a:defRPr sz="1400">
                <a:solidFill>
                  <a:srgbClr val="006096"/>
                </a:solidFill>
              </a:defRPr>
            </a:lvl1pPr>
            <a:lvl2pPr indent="-228600" lvl="1" marL="914400" algn="l">
              <a:lnSpc>
                <a:spcPct val="100000"/>
              </a:lnSpc>
              <a:spcBef>
                <a:spcPts val="240"/>
              </a:spcBef>
              <a:spcAft>
                <a:spcPts val="0"/>
              </a:spcAft>
              <a:buClr>
                <a:schemeClr val="lt1"/>
              </a:buClr>
              <a:buSzPts val="1200"/>
              <a:buNone/>
              <a:defRPr sz="1200"/>
            </a:lvl2pPr>
            <a:lvl3pPr indent="-228600" lvl="2" marL="1371600" algn="l">
              <a:lnSpc>
                <a:spcPct val="100000"/>
              </a:lnSpc>
              <a:spcBef>
                <a:spcPts val="200"/>
              </a:spcBef>
              <a:spcAft>
                <a:spcPts val="0"/>
              </a:spcAft>
              <a:buClr>
                <a:schemeClr val="lt1"/>
              </a:buClr>
              <a:buSzPts val="1000"/>
              <a:buNone/>
              <a:defRPr sz="1000"/>
            </a:lvl3pPr>
            <a:lvl4pPr indent="-228600" lvl="3" marL="1828800" algn="l">
              <a:lnSpc>
                <a:spcPct val="100000"/>
              </a:lnSpc>
              <a:spcBef>
                <a:spcPts val="180"/>
              </a:spcBef>
              <a:spcAft>
                <a:spcPts val="0"/>
              </a:spcAft>
              <a:buClr>
                <a:schemeClr val="lt1"/>
              </a:buClr>
              <a:buSzPts val="900"/>
              <a:buNone/>
              <a:defRPr sz="900"/>
            </a:lvl4pPr>
            <a:lvl5pPr indent="-228600" lvl="4" marL="2286000" algn="l">
              <a:lnSpc>
                <a:spcPct val="100000"/>
              </a:lnSpc>
              <a:spcBef>
                <a:spcPts val="180"/>
              </a:spcBef>
              <a:spcAft>
                <a:spcPts val="0"/>
              </a:spcAft>
              <a:buClr>
                <a:schemeClr val="lt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23" name="Google Shape;23;p7"/>
          <p:cNvSpPr txBox="1"/>
          <p:nvPr>
            <p:ph idx="12" type="sldNum"/>
          </p:nvPr>
        </p:nvSpPr>
        <p:spPr>
          <a:xfrm>
            <a:off x="3352800" y="4767263"/>
            <a:ext cx="2133600" cy="274637"/>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8"/>
          <p:cNvSpPr txBox="1"/>
          <p:nvPr>
            <p:ph type="ctrTitle"/>
          </p:nvPr>
        </p:nvSpPr>
        <p:spPr>
          <a:xfrm>
            <a:off x="685800" y="1026319"/>
            <a:ext cx="7772400" cy="1102519"/>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006096"/>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6" name="Google Shape;26;p8"/>
          <p:cNvSpPr txBox="1"/>
          <p:nvPr>
            <p:ph idx="1" type="subTitle"/>
          </p:nvPr>
        </p:nvSpPr>
        <p:spPr>
          <a:xfrm>
            <a:off x="1371600" y="2343150"/>
            <a:ext cx="6400800" cy="131445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360"/>
              </a:spcBef>
              <a:spcAft>
                <a:spcPts val="0"/>
              </a:spcAft>
              <a:buClr>
                <a:schemeClr val="accent5"/>
              </a:buClr>
              <a:buSzPts val="1800"/>
              <a:buNone/>
              <a:defRPr>
                <a:solidFill>
                  <a:schemeClr val="accent5"/>
                </a:solidFill>
              </a:defRPr>
            </a:lvl1pPr>
            <a:lvl2pPr lvl="1" algn="ctr">
              <a:lnSpc>
                <a:spcPct val="100000"/>
              </a:lnSpc>
              <a:spcBef>
                <a:spcPts val="360"/>
              </a:spcBef>
              <a:spcAft>
                <a:spcPts val="0"/>
              </a:spcAft>
              <a:buClr>
                <a:srgbClr val="888888"/>
              </a:buClr>
              <a:buSzPts val="1800"/>
              <a:buNone/>
              <a:defRPr>
                <a:solidFill>
                  <a:srgbClr val="888888"/>
                </a:solidFill>
              </a:defRPr>
            </a:lvl2pPr>
            <a:lvl3pPr lvl="2" algn="ctr">
              <a:lnSpc>
                <a:spcPct val="100000"/>
              </a:lnSpc>
              <a:spcBef>
                <a:spcPts val="360"/>
              </a:spcBef>
              <a:spcAft>
                <a:spcPts val="0"/>
              </a:spcAft>
              <a:buClr>
                <a:srgbClr val="888888"/>
              </a:buClr>
              <a:buSzPts val="1800"/>
              <a:buNone/>
              <a:defRPr>
                <a:solidFill>
                  <a:srgbClr val="888888"/>
                </a:solidFill>
              </a:defRPr>
            </a:lvl3pPr>
            <a:lvl4pPr lvl="3" algn="ctr">
              <a:lnSpc>
                <a:spcPct val="100000"/>
              </a:lnSpc>
              <a:spcBef>
                <a:spcPts val="360"/>
              </a:spcBef>
              <a:spcAft>
                <a:spcPts val="0"/>
              </a:spcAft>
              <a:buClr>
                <a:srgbClr val="888888"/>
              </a:buClr>
              <a:buSzPts val="1800"/>
              <a:buNone/>
              <a:defRPr>
                <a:solidFill>
                  <a:srgbClr val="888888"/>
                </a:solidFill>
              </a:defRPr>
            </a:lvl4pPr>
            <a:lvl5pPr lvl="4" algn="ctr">
              <a:lnSpc>
                <a:spcPct val="100000"/>
              </a:lnSpc>
              <a:spcBef>
                <a:spcPts val="360"/>
              </a:spcBef>
              <a:spcAft>
                <a:spcPts val="0"/>
              </a:spcAft>
              <a:buClr>
                <a:srgbClr val="888888"/>
              </a:buClr>
              <a:buSzPts val="18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7" name="Google Shape;27;p8"/>
          <p:cNvSpPr txBox="1"/>
          <p:nvPr>
            <p:ph idx="12" type="sldNum"/>
          </p:nvPr>
        </p:nvSpPr>
        <p:spPr>
          <a:xfrm>
            <a:off x="3505200" y="4767263"/>
            <a:ext cx="2133600" cy="274637"/>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200"/>
              <a:buFont typeface="Arial"/>
              <a:buNone/>
              <a:defRPr b="0" i="0" sz="1200" u="none" cap="none" strike="noStrike">
                <a:solidFill>
                  <a:schemeClr val="lt1"/>
                </a:solidFill>
                <a:latin typeface="Helvetica Neue"/>
                <a:ea typeface="Helvetica Neue"/>
                <a:cs typeface="Helvetica Neue"/>
                <a:sym typeface="Helvetica Neue"/>
              </a:defRPr>
            </a:lvl1pPr>
            <a:lvl2pPr indent="0" lvl="1" marL="0" marR="0" rtl="0" algn="ctr">
              <a:lnSpc>
                <a:spcPct val="100000"/>
              </a:lnSpc>
              <a:spcBef>
                <a:spcPts val="0"/>
              </a:spcBef>
              <a:spcAft>
                <a:spcPts val="0"/>
              </a:spcAft>
              <a:buClr>
                <a:srgbClr val="000000"/>
              </a:buClr>
              <a:buSzPts val="1200"/>
              <a:buFont typeface="Arial"/>
              <a:buNone/>
              <a:defRPr b="0" i="0" sz="1200" u="none" cap="none" strike="noStrike">
                <a:solidFill>
                  <a:schemeClr val="lt1"/>
                </a:solidFill>
                <a:latin typeface="Helvetica Neue"/>
                <a:ea typeface="Helvetica Neue"/>
                <a:cs typeface="Helvetica Neue"/>
                <a:sym typeface="Helvetica Neue"/>
              </a:defRPr>
            </a:lvl2pPr>
            <a:lvl3pPr indent="0" lvl="2" marL="0" marR="0" rtl="0" algn="ctr">
              <a:lnSpc>
                <a:spcPct val="100000"/>
              </a:lnSpc>
              <a:spcBef>
                <a:spcPts val="0"/>
              </a:spcBef>
              <a:spcAft>
                <a:spcPts val="0"/>
              </a:spcAft>
              <a:buClr>
                <a:srgbClr val="000000"/>
              </a:buClr>
              <a:buSzPts val="1200"/>
              <a:buFont typeface="Arial"/>
              <a:buNone/>
              <a:defRPr b="0" i="0" sz="1200" u="none" cap="none" strike="noStrike">
                <a:solidFill>
                  <a:schemeClr val="lt1"/>
                </a:solidFill>
                <a:latin typeface="Helvetica Neue"/>
                <a:ea typeface="Helvetica Neue"/>
                <a:cs typeface="Helvetica Neue"/>
                <a:sym typeface="Helvetica Neue"/>
              </a:defRPr>
            </a:lvl3pPr>
            <a:lvl4pPr indent="0" lvl="3" marL="0" marR="0" rtl="0" algn="ctr">
              <a:lnSpc>
                <a:spcPct val="100000"/>
              </a:lnSpc>
              <a:spcBef>
                <a:spcPts val="0"/>
              </a:spcBef>
              <a:spcAft>
                <a:spcPts val="0"/>
              </a:spcAft>
              <a:buClr>
                <a:srgbClr val="000000"/>
              </a:buClr>
              <a:buSzPts val="1200"/>
              <a:buFont typeface="Arial"/>
              <a:buNone/>
              <a:defRPr b="0" i="0" sz="1200" u="none" cap="none" strike="noStrike">
                <a:solidFill>
                  <a:schemeClr val="lt1"/>
                </a:solidFill>
                <a:latin typeface="Helvetica Neue"/>
                <a:ea typeface="Helvetica Neue"/>
                <a:cs typeface="Helvetica Neue"/>
                <a:sym typeface="Helvetica Neue"/>
              </a:defRPr>
            </a:lvl4pPr>
            <a:lvl5pPr indent="0" lvl="4" marL="0" marR="0" rtl="0" algn="ctr">
              <a:lnSpc>
                <a:spcPct val="100000"/>
              </a:lnSpc>
              <a:spcBef>
                <a:spcPts val="0"/>
              </a:spcBef>
              <a:spcAft>
                <a:spcPts val="0"/>
              </a:spcAft>
              <a:buClr>
                <a:srgbClr val="000000"/>
              </a:buClr>
              <a:buSzPts val="1200"/>
              <a:buFont typeface="Arial"/>
              <a:buNone/>
              <a:defRPr b="0" i="0" sz="1200" u="none" cap="none" strike="noStrike">
                <a:solidFill>
                  <a:schemeClr val="lt1"/>
                </a:solidFill>
                <a:latin typeface="Helvetica Neue"/>
                <a:ea typeface="Helvetica Neue"/>
                <a:cs typeface="Helvetica Neue"/>
                <a:sym typeface="Helvetica Neue"/>
              </a:defRPr>
            </a:lvl5pPr>
            <a:lvl6pPr indent="0" lvl="5" marL="0" marR="0" rtl="0" algn="ctr">
              <a:lnSpc>
                <a:spcPct val="100000"/>
              </a:lnSpc>
              <a:spcBef>
                <a:spcPts val="0"/>
              </a:spcBef>
              <a:spcAft>
                <a:spcPts val="0"/>
              </a:spcAft>
              <a:buClr>
                <a:srgbClr val="000000"/>
              </a:buClr>
              <a:buSzPts val="1200"/>
              <a:buFont typeface="Arial"/>
              <a:buNone/>
              <a:defRPr b="0" i="0" sz="1200" u="none" cap="none" strike="noStrike">
                <a:solidFill>
                  <a:schemeClr val="lt1"/>
                </a:solidFill>
                <a:latin typeface="Helvetica Neue"/>
                <a:ea typeface="Helvetica Neue"/>
                <a:cs typeface="Helvetica Neue"/>
                <a:sym typeface="Helvetica Neue"/>
              </a:defRPr>
            </a:lvl6pPr>
            <a:lvl7pPr indent="0" lvl="6" marL="0" marR="0" rtl="0" algn="ctr">
              <a:lnSpc>
                <a:spcPct val="100000"/>
              </a:lnSpc>
              <a:spcBef>
                <a:spcPts val="0"/>
              </a:spcBef>
              <a:spcAft>
                <a:spcPts val="0"/>
              </a:spcAft>
              <a:buClr>
                <a:srgbClr val="000000"/>
              </a:buClr>
              <a:buSzPts val="1200"/>
              <a:buFont typeface="Arial"/>
              <a:buNone/>
              <a:defRPr b="0" i="0" sz="1200" u="none" cap="none" strike="noStrike">
                <a:solidFill>
                  <a:schemeClr val="lt1"/>
                </a:solidFill>
                <a:latin typeface="Helvetica Neue"/>
                <a:ea typeface="Helvetica Neue"/>
                <a:cs typeface="Helvetica Neue"/>
                <a:sym typeface="Helvetica Neue"/>
              </a:defRPr>
            </a:lvl7pPr>
            <a:lvl8pPr indent="0" lvl="7" marL="0" marR="0" rtl="0" algn="ctr">
              <a:lnSpc>
                <a:spcPct val="100000"/>
              </a:lnSpc>
              <a:spcBef>
                <a:spcPts val="0"/>
              </a:spcBef>
              <a:spcAft>
                <a:spcPts val="0"/>
              </a:spcAft>
              <a:buClr>
                <a:srgbClr val="000000"/>
              </a:buClr>
              <a:buSzPts val="1200"/>
              <a:buFont typeface="Arial"/>
              <a:buNone/>
              <a:defRPr b="0" i="0" sz="1200" u="none" cap="none" strike="noStrike">
                <a:solidFill>
                  <a:schemeClr val="lt1"/>
                </a:solidFill>
                <a:latin typeface="Helvetica Neue"/>
                <a:ea typeface="Helvetica Neue"/>
                <a:cs typeface="Helvetica Neue"/>
                <a:sym typeface="Helvetica Neue"/>
              </a:defRPr>
            </a:lvl8pPr>
            <a:lvl9pPr indent="0" lvl="8" marL="0" marR="0" rtl="0" algn="ctr">
              <a:lnSpc>
                <a:spcPct val="100000"/>
              </a:lnSpc>
              <a:spcBef>
                <a:spcPts val="0"/>
              </a:spcBef>
              <a:spcAft>
                <a:spcPts val="0"/>
              </a:spcAft>
              <a:buClr>
                <a:srgbClr val="000000"/>
              </a:buClr>
              <a:buSzPts val="1200"/>
              <a:buFont typeface="Arial"/>
              <a:buNone/>
              <a:defRPr b="0" i="0" sz="1200" u="none" cap="none" strike="noStrike">
                <a:solidFill>
                  <a:schemeClr val="lt1"/>
                </a:solidFill>
                <a:latin typeface="Helvetica Neue"/>
                <a:ea typeface="Helvetica Neue"/>
                <a:cs typeface="Helvetica Neue"/>
                <a:sym typeface="Helvetica Neue"/>
              </a:defRPr>
            </a:lvl9pPr>
          </a:lstStyle>
          <a:p>
            <a:pPr indent="0" lvl="0" marL="0" rtl="0" algn="ctr">
              <a:spcBef>
                <a:spcPts val="0"/>
              </a:spcBef>
              <a:spcAft>
                <a:spcPts val="0"/>
              </a:spcAft>
              <a:buNone/>
            </a:pPr>
            <a:r>
              <a:rPr lang="en-US"/>
              <a:t>1</a:t>
            </a:r>
            <a:endParaRPr sz="1400">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9"/>
          <p:cNvSpPr txBox="1"/>
          <p:nvPr>
            <p:ph type="title"/>
          </p:nvPr>
        </p:nvSpPr>
        <p:spPr>
          <a:xfrm>
            <a:off x="722313" y="2647950"/>
            <a:ext cx="7772400" cy="102155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400"/>
              <a:buNone/>
              <a:defRPr b="1" sz="3200" cap="none">
                <a:solidFill>
                  <a:srgbClr val="00B0F0"/>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0" name="Google Shape;30;p9"/>
          <p:cNvSpPr txBox="1"/>
          <p:nvPr>
            <p:ph idx="1" type="body"/>
          </p:nvPr>
        </p:nvSpPr>
        <p:spPr>
          <a:xfrm>
            <a:off x="722313" y="1522809"/>
            <a:ext cx="7772400" cy="112514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9"/>
          <p:cNvSpPr txBox="1"/>
          <p:nvPr>
            <p:ph idx="12" type="sldNum"/>
          </p:nvPr>
        </p:nvSpPr>
        <p:spPr>
          <a:xfrm>
            <a:off x="3352800" y="4767263"/>
            <a:ext cx="2133600" cy="274637"/>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blipFill>
          <a:blip r:embed="rId2">
            <a:alphaModFix/>
          </a:blip>
          <a:stretch>
            <a:fillRect/>
          </a:stretch>
        </a:blipFill>
      </p:bgPr>
    </p:bg>
    <p:spTree>
      <p:nvGrpSpPr>
        <p:cNvPr id="32" name="Shape 32"/>
        <p:cNvGrpSpPr/>
        <p:nvPr/>
      </p:nvGrpSpPr>
      <p:grpSpPr>
        <a:xfrm>
          <a:off x="0" y="0"/>
          <a:ext cx="0" cy="0"/>
          <a:chOff x="0" y="0"/>
          <a:chExt cx="0" cy="0"/>
        </a:xfrm>
      </p:grpSpPr>
      <p:sp>
        <p:nvSpPr>
          <p:cNvPr id="33" name="Google Shape;33;p10"/>
          <p:cNvSpPr txBox="1"/>
          <p:nvPr>
            <p:ph type="title"/>
          </p:nvPr>
        </p:nvSpPr>
        <p:spPr>
          <a:xfrm>
            <a:off x="457200" y="514350"/>
            <a:ext cx="8229600" cy="74295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006096"/>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 name="Google Shape;34;p10"/>
          <p:cNvSpPr txBox="1"/>
          <p:nvPr>
            <p:ph idx="1" type="body"/>
          </p:nvPr>
        </p:nvSpPr>
        <p:spPr>
          <a:xfrm>
            <a:off x="457200" y="1409701"/>
            <a:ext cx="4038600" cy="2686049"/>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rgbClr val="006096"/>
              </a:buClr>
              <a:buSzPts val="2800"/>
              <a:buChar char="•"/>
              <a:defRPr sz="2800">
                <a:solidFill>
                  <a:srgbClr val="006096"/>
                </a:solidFill>
              </a:defRPr>
            </a:lvl1pPr>
            <a:lvl2pPr indent="-381000" lvl="1" marL="914400" algn="l">
              <a:lnSpc>
                <a:spcPct val="100000"/>
              </a:lnSpc>
              <a:spcBef>
                <a:spcPts val="480"/>
              </a:spcBef>
              <a:spcAft>
                <a:spcPts val="0"/>
              </a:spcAft>
              <a:buClr>
                <a:schemeClr val="lt1"/>
              </a:buClr>
              <a:buSzPts val="2400"/>
              <a:buChar char="–"/>
              <a:defRPr sz="2400"/>
            </a:lvl2pPr>
            <a:lvl3pPr indent="-355600" lvl="2" marL="1371600" algn="l">
              <a:lnSpc>
                <a:spcPct val="100000"/>
              </a:lnSpc>
              <a:spcBef>
                <a:spcPts val="400"/>
              </a:spcBef>
              <a:spcAft>
                <a:spcPts val="0"/>
              </a:spcAft>
              <a:buClr>
                <a:schemeClr val="lt1"/>
              </a:buClr>
              <a:buSzPts val="2000"/>
              <a:buChar char="•"/>
              <a:defRPr sz="2000"/>
            </a:lvl3pPr>
            <a:lvl4pPr indent="-342900" lvl="3" marL="1828800" algn="l">
              <a:lnSpc>
                <a:spcPct val="100000"/>
              </a:lnSpc>
              <a:spcBef>
                <a:spcPts val="360"/>
              </a:spcBef>
              <a:spcAft>
                <a:spcPts val="0"/>
              </a:spcAft>
              <a:buClr>
                <a:schemeClr val="lt1"/>
              </a:buClr>
              <a:buSzPts val="1800"/>
              <a:buChar char="–"/>
              <a:defRPr sz="1800"/>
            </a:lvl4pPr>
            <a:lvl5pPr indent="-342900" lvl="4" marL="2286000" algn="l">
              <a:lnSpc>
                <a:spcPct val="100000"/>
              </a:lnSpc>
              <a:spcBef>
                <a:spcPts val="360"/>
              </a:spcBef>
              <a:spcAft>
                <a:spcPts val="0"/>
              </a:spcAft>
              <a:buClr>
                <a:schemeClr val="lt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5" name="Google Shape;35;p10"/>
          <p:cNvSpPr txBox="1"/>
          <p:nvPr>
            <p:ph idx="2" type="body"/>
          </p:nvPr>
        </p:nvSpPr>
        <p:spPr>
          <a:xfrm>
            <a:off x="4648200" y="1409701"/>
            <a:ext cx="4038600" cy="2686049"/>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rgbClr val="006096"/>
              </a:buClr>
              <a:buSzPts val="2800"/>
              <a:buChar char="•"/>
              <a:defRPr sz="2800">
                <a:solidFill>
                  <a:srgbClr val="006096"/>
                </a:solidFill>
              </a:defRPr>
            </a:lvl1pPr>
            <a:lvl2pPr indent="-381000" lvl="1" marL="914400" algn="l">
              <a:lnSpc>
                <a:spcPct val="100000"/>
              </a:lnSpc>
              <a:spcBef>
                <a:spcPts val="480"/>
              </a:spcBef>
              <a:spcAft>
                <a:spcPts val="0"/>
              </a:spcAft>
              <a:buClr>
                <a:schemeClr val="lt1"/>
              </a:buClr>
              <a:buSzPts val="2400"/>
              <a:buChar char="–"/>
              <a:defRPr sz="2400"/>
            </a:lvl2pPr>
            <a:lvl3pPr indent="-355600" lvl="2" marL="1371600" algn="l">
              <a:lnSpc>
                <a:spcPct val="100000"/>
              </a:lnSpc>
              <a:spcBef>
                <a:spcPts val="400"/>
              </a:spcBef>
              <a:spcAft>
                <a:spcPts val="0"/>
              </a:spcAft>
              <a:buClr>
                <a:schemeClr val="lt1"/>
              </a:buClr>
              <a:buSzPts val="2000"/>
              <a:buChar char="•"/>
              <a:defRPr sz="2000"/>
            </a:lvl3pPr>
            <a:lvl4pPr indent="-342900" lvl="3" marL="1828800" algn="l">
              <a:lnSpc>
                <a:spcPct val="100000"/>
              </a:lnSpc>
              <a:spcBef>
                <a:spcPts val="360"/>
              </a:spcBef>
              <a:spcAft>
                <a:spcPts val="0"/>
              </a:spcAft>
              <a:buClr>
                <a:schemeClr val="lt1"/>
              </a:buClr>
              <a:buSzPts val="1800"/>
              <a:buChar char="–"/>
              <a:defRPr sz="1800"/>
            </a:lvl4pPr>
            <a:lvl5pPr indent="-342900" lvl="4" marL="2286000" algn="l">
              <a:lnSpc>
                <a:spcPct val="100000"/>
              </a:lnSpc>
              <a:spcBef>
                <a:spcPts val="360"/>
              </a:spcBef>
              <a:spcAft>
                <a:spcPts val="0"/>
              </a:spcAft>
              <a:buClr>
                <a:schemeClr val="lt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0"/>
          <p:cNvSpPr txBox="1"/>
          <p:nvPr>
            <p:ph idx="12" type="sldNum"/>
          </p:nvPr>
        </p:nvSpPr>
        <p:spPr>
          <a:xfrm>
            <a:off x="3505200" y="4767263"/>
            <a:ext cx="2133600" cy="274637"/>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bg>
      <p:bgPr>
        <a:blipFill>
          <a:blip r:embed="rId2">
            <a:alphaModFix/>
          </a:blip>
          <a:stretch>
            <a:fillRect/>
          </a:stretch>
        </a:blipFill>
      </p:bgPr>
    </p:bg>
    <p:spTree>
      <p:nvGrpSpPr>
        <p:cNvPr id="37" name="Shape 37"/>
        <p:cNvGrpSpPr/>
        <p:nvPr/>
      </p:nvGrpSpPr>
      <p:grpSpPr>
        <a:xfrm>
          <a:off x="0" y="0"/>
          <a:ext cx="0" cy="0"/>
          <a:chOff x="0" y="0"/>
          <a:chExt cx="0" cy="0"/>
        </a:xfrm>
      </p:grpSpPr>
      <p:sp>
        <p:nvSpPr>
          <p:cNvPr id="38" name="Google Shape;38;p11"/>
          <p:cNvSpPr txBox="1"/>
          <p:nvPr>
            <p:ph idx="1" type="body"/>
          </p:nvPr>
        </p:nvSpPr>
        <p:spPr>
          <a:xfrm>
            <a:off x="457200" y="502445"/>
            <a:ext cx="4040188" cy="773906"/>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rgbClr val="006096"/>
              </a:buClr>
              <a:buSzPts val="2400"/>
              <a:buNone/>
              <a:defRPr b="1" sz="2400">
                <a:solidFill>
                  <a:srgbClr val="006096"/>
                </a:solidFill>
              </a:defRPr>
            </a:lvl1pPr>
            <a:lvl2pPr indent="-228600" lvl="1" marL="914400" algn="l">
              <a:lnSpc>
                <a:spcPct val="100000"/>
              </a:lnSpc>
              <a:spcBef>
                <a:spcPts val="400"/>
              </a:spcBef>
              <a:spcAft>
                <a:spcPts val="0"/>
              </a:spcAft>
              <a:buClr>
                <a:schemeClr val="lt1"/>
              </a:buClr>
              <a:buSzPts val="2000"/>
              <a:buNone/>
              <a:defRPr b="1" sz="2000"/>
            </a:lvl2pPr>
            <a:lvl3pPr indent="-228600" lvl="2" marL="1371600" algn="l">
              <a:lnSpc>
                <a:spcPct val="100000"/>
              </a:lnSpc>
              <a:spcBef>
                <a:spcPts val="360"/>
              </a:spcBef>
              <a:spcAft>
                <a:spcPts val="0"/>
              </a:spcAft>
              <a:buClr>
                <a:schemeClr val="lt1"/>
              </a:buClr>
              <a:buSzPts val="1800"/>
              <a:buNone/>
              <a:defRPr b="1" sz="1800"/>
            </a:lvl3pPr>
            <a:lvl4pPr indent="-228600" lvl="3" marL="1828800" algn="l">
              <a:lnSpc>
                <a:spcPct val="100000"/>
              </a:lnSpc>
              <a:spcBef>
                <a:spcPts val="320"/>
              </a:spcBef>
              <a:spcAft>
                <a:spcPts val="0"/>
              </a:spcAft>
              <a:buClr>
                <a:schemeClr val="lt1"/>
              </a:buClr>
              <a:buSzPts val="1600"/>
              <a:buNone/>
              <a:defRPr b="1" sz="1600"/>
            </a:lvl4pPr>
            <a:lvl5pPr indent="-228600" lvl="4" marL="2286000" algn="l">
              <a:lnSpc>
                <a:spcPct val="100000"/>
              </a:lnSpc>
              <a:spcBef>
                <a:spcPts val="320"/>
              </a:spcBef>
              <a:spcAft>
                <a:spcPts val="0"/>
              </a:spcAft>
              <a:buClr>
                <a:schemeClr val="lt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11"/>
          <p:cNvSpPr txBox="1"/>
          <p:nvPr>
            <p:ph idx="2" type="body"/>
          </p:nvPr>
        </p:nvSpPr>
        <p:spPr>
          <a:xfrm>
            <a:off x="457200" y="1276350"/>
            <a:ext cx="4040188" cy="2963466"/>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rgbClr val="006096"/>
              </a:buClr>
              <a:buSzPts val="2400"/>
              <a:buChar char="•"/>
              <a:defRPr sz="2400">
                <a:solidFill>
                  <a:srgbClr val="006096"/>
                </a:solidFill>
              </a:defRPr>
            </a:lvl1pPr>
            <a:lvl2pPr indent="-355600" lvl="1" marL="914400" algn="l">
              <a:lnSpc>
                <a:spcPct val="100000"/>
              </a:lnSpc>
              <a:spcBef>
                <a:spcPts val="400"/>
              </a:spcBef>
              <a:spcAft>
                <a:spcPts val="0"/>
              </a:spcAft>
              <a:buClr>
                <a:srgbClr val="006096"/>
              </a:buClr>
              <a:buSzPts val="2000"/>
              <a:buChar char="–"/>
              <a:defRPr sz="2000">
                <a:solidFill>
                  <a:srgbClr val="006096"/>
                </a:solidFill>
              </a:defRPr>
            </a:lvl2pPr>
            <a:lvl3pPr indent="-342900" lvl="2" marL="1371600" algn="l">
              <a:lnSpc>
                <a:spcPct val="100000"/>
              </a:lnSpc>
              <a:spcBef>
                <a:spcPts val="360"/>
              </a:spcBef>
              <a:spcAft>
                <a:spcPts val="0"/>
              </a:spcAft>
              <a:buClr>
                <a:srgbClr val="006096"/>
              </a:buClr>
              <a:buSzPts val="1800"/>
              <a:buChar char="•"/>
              <a:defRPr sz="1800">
                <a:solidFill>
                  <a:srgbClr val="006096"/>
                </a:solidFill>
              </a:defRPr>
            </a:lvl3pPr>
            <a:lvl4pPr indent="-330200" lvl="3" marL="1828800" algn="l">
              <a:lnSpc>
                <a:spcPct val="100000"/>
              </a:lnSpc>
              <a:spcBef>
                <a:spcPts val="320"/>
              </a:spcBef>
              <a:spcAft>
                <a:spcPts val="0"/>
              </a:spcAft>
              <a:buClr>
                <a:srgbClr val="006096"/>
              </a:buClr>
              <a:buSzPts val="1600"/>
              <a:buChar char="–"/>
              <a:defRPr sz="1600">
                <a:solidFill>
                  <a:srgbClr val="006096"/>
                </a:solidFill>
              </a:defRPr>
            </a:lvl4pPr>
            <a:lvl5pPr indent="-330200" lvl="4" marL="2286000" algn="l">
              <a:lnSpc>
                <a:spcPct val="100000"/>
              </a:lnSpc>
              <a:spcBef>
                <a:spcPts val="320"/>
              </a:spcBef>
              <a:spcAft>
                <a:spcPts val="0"/>
              </a:spcAft>
              <a:buClr>
                <a:srgbClr val="006096"/>
              </a:buClr>
              <a:buSzPts val="1600"/>
              <a:buChar char="»"/>
              <a:defRPr sz="1600">
                <a:solidFill>
                  <a:srgbClr val="006096"/>
                </a:solidFill>
              </a:defRPr>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11"/>
          <p:cNvSpPr txBox="1"/>
          <p:nvPr>
            <p:ph idx="3" type="body"/>
          </p:nvPr>
        </p:nvSpPr>
        <p:spPr>
          <a:xfrm>
            <a:off x="4645026" y="502445"/>
            <a:ext cx="4041775" cy="773906"/>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rgbClr val="006096"/>
              </a:buClr>
              <a:buSzPts val="2400"/>
              <a:buNone/>
              <a:defRPr b="1" sz="2400">
                <a:solidFill>
                  <a:srgbClr val="006096"/>
                </a:solidFill>
              </a:defRPr>
            </a:lvl1pPr>
            <a:lvl2pPr indent="-228600" lvl="1" marL="914400" algn="l">
              <a:lnSpc>
                <a:spcPct val="100000"/>
              </a:lnSpc>
              <a:spcBef>
                <a:spcPts val="400"/>
              </a:spcBef>
              <a:spcAft>
                <a:spcPts val="0"/>
              </a:spcAft>
              <a:buClr>
                <a:schemeClr val="lt1"/>
              </a:buClr>
              <a:buSzPts val="2000"/>
              <a:buNone/>
              <a:defRPr b="1" sz="2000"/>
            </a:lvl2pPr>
            <a:lvl3pPr indent="-228600" lvl="2" marL="1371600" algn="l">
              <a:lnSpc>
                <a:spcPct val="100000"/>
              </a:lnSpc>
              <a:spcBef>
                <a:spcPts val="360"/>
              </a:spcBef>
              <a:spcAft>
                <a:spcPts val="0"/>
              </a:spcAft>
              <a:buClr>
                <a:schemeClr val="lt1"/>
              </a:buClr>
              <a:buSzPts val="1800"/>
              <a:buNone/>
              <a:defRPr b="1" sz="1800"/>
            </a:lvl3pPr>
            <a:lvl4pPr indent="-228600" lvl="3" marL="1828800" algn="l">
              <a:lnSpc>
                <a:spcPct val="100000"/>
              </a:lnSpc>
              <a:spcBef>
                <a:spcPts val="320"/>
              </a:spcBef>
              <a:spcAft>
                <a:spcPts val="0"/>
              </a:spcAft>
              <a:buClr>
                <a:schemeClr val="lt1"/>
              </a:buClr>
              <a:buSzPts val="1600"/>
              <a:buNone/>
              <a:defRPr b="1" sz="1600"/>
            </a:lvl4pPr>
            <a:lvl5pPr indent="-228600" lvl="4" marL="2286000" algn="l">
              <a:lnSpc>
                <a:spcPct val="100000"/>
              </a:lnSpc>
              <a:spcBef>
                <a:spcPts val="320"/>
              </a:spcBef>
              <a:spcAft>
                <a:spcPts val="0"/>
              </a:spcAft>
              <a:buClr>
                <a:schemeClr val="lt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1" name="Google Shape;41;p11"/>
          <p:cNvSpPr txBox="1"/>
          <p:nvPr>
            <p:ph idx="4" type="body"/>
          </p:nvPr>
        </p:nvSpPr>
        <p:spPr>
          <a:xfrm>
            <a:off x="4645026" y="1276350"/>
            <a:ext cx="4041775" cy="2963466"/>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rgbClr val="006096"/>
              </a:buClr>
              <a:buSzPts val="2400"/>
              <a:buChar char="•"/>
              <a:defRPr sz="2400">
                <a:solidFill>
                  <a:srgbClr val="006096"/>
                </a:solidFill>
              </a:defRPr>
            </a:lvl1pPr>
            <a:lvl2pPr indent="-355600" lvl="1" marL="914400" algn="l">
              <a:lnSpc>
                <a:spcPct val="100000"/>
              </a:lnSpc>
              <a:spcBef>
                <a:spcPts val="400"/>
              </a:spcBef>
              <a:spcAft>
                <a:spcPts val="0"/>
              </a:spcAft>
              <a:buClr>
                <a:srgbClr val="006096"/>
              </a:buClr>
              <a:buSzPts val="2000"/>
              <a:buChar char="–"/>
              <a:defRPr sz="2000">
                <a:solidFill>
                  <a:srgbClr val="006096"/>
                </a:solidFill>
              </a:defRPr>
            </a:lvl2pPr>
            <a:lvl3pPr indent="-342900" lvl="2" marL="1371600" algn="l">
              <a:lnSpc>
                <a:spcPct val="100000"/>
              </a:lnSpc>
              <a:spcBef>
                <a:spcPts val="360"/>
              </a:spcBef>
              <a:spcAft>
                <a:spcPts val="0"/>
              </a:spcAft>
              <a:buClr>
                <a:srgbClr val="006096"/>
              </a:buClr>
              <a:buSzPts val="1800"/>
              <a:buChar char="•"/>
              <a:defRPr sz="1800">
                <a:solidFill>
                  <a:srgbClr val="006096"/>
                </a:solidFill>
              </a:defRPr>
            </a:lvl3pPr>
            <a:lvl4pPr indent="-330200" lvl="3" marL="1828800" algn="l">
              <a:lnSpc>
                <a:spcPct val="100000"/>
              </a:lnSpc>
              <a:spcBef>
                <a:spcPts val="320"/>
              </a:spcBef>
              <a:spcAft>
                <a:spcPts val="0"/>
              </a:spcAft>
              <a:buClr>
                <a:srgbClr val="006096"/>
              </a:buClr>
              <a:buSzPts val="1600"/>
              <a:buChar char="–"/>
              <a:defRPr sz="1600">
                <a:solidFill>
                  <a:srgbClr val="006096"/>
                </a:solidFill>
              </a:defRPr>
            </a:lvl4pPr>
            <a:lvl5pPr indent="-330200" lvl="4" marL="2286000" algn="l">
              <a:lnSpc>
                <a:spcPct val="100000"/>
              </a:lnSpc>
              <a:spcBef>
                <a:spcPts val="320"/>
              </a:spcBef>
              <a:spcAft>
                <a:spcPts val="0"/>
              </a:spcAft>
              <a:buClr>
                <a:srgbClr val="006096"/>
              </a:buClr>
              <a:buSzPts val="1600"/>
              <a:buChar char="»"/>
              <a:defRPr sz="1600">
                <a:solidFill>
                  <a:srgbClr val="006096"/>
                </a:solidFill>
              </a:defRPr>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2" name="Google Shape;42;p11"/>
          <p:cNvSpPr txBox="1"/>
          <p:nvPr>
            <p:ph idx="12" type="sldNum"/>
          </p:nvPr>
        </p:nvSpPr>
        <p:spPr>
          <a:xfrm>
            <a:off x="3505200" y="4767263"/>
            <a:ext cx="2133600" cy="274637"/>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43" name="Shape 43"/>
        <p:cNvGrpSpPr/>
        <p:nvPr/>
      </p:nvGrpSpPr>
      <p:grpSpPr>
        <a:xfrm>
          <a:off x="0" y="0"/>
          <a:ext cx="0" cy="0"/>
          <a:chOff x="0" y="0"/>
          <a:chExt cx="0" cy="0"/>
        </a:xfrm>
      </p:grpSpPr>
      <p:sp>
        <p:nvSpPr>
          <p:cNvPr id="44" name="Google Shape;44;p12"/>
          <p:cNvSpPr txBox="1"/>
          <p:nvPr>
            <p:ph type="title"/>
          </p:nvPr>
        </p:nvSpPr>
        <p:spPr>
          <a:xfrm>
            <a:off x="457200" y="590550"/>
            <a:ext cx="8229600" cy="74295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006096"/>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5" name="Google Shape;45;p12"/>
          <p:cNvSpPr txBox="1"/>
          <p:nvPr>
            <p:ph idx="12" type="sldNum"/>
          </p:nvPr>
        </p:nvSpPr>
        <p:spPr>
          <a:xfrm>
            <a:off x="3505200" y="4767263"/>
            <a:ext cx="2133600" cy="274637"/>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46" name="Shape 46"/>
        <p:cNvGrpSpPr/>
        <p:nvPr/>
      </p:nvGrpSpPr>
      <p:grpSpPr>
        <a:xfrm>
          <a:off x="0" y="0"/>
          <a:ext cx="0" cy="0"/>
          <a:chOff x="0" y="0"/>
          <a:chExt cx="0" cy="0"/>
        </a:xfrm>
      </p:grpSpPr>
      <p:sp>
        <p:nvSpPr>
          <p:cNvPr id="47" name="Google Shape;47;p13"/>
          <p:cNvSpPr txBox="1"/>
          <p:nvPr>
            <p:ph idx="12" type="sldNum"/>
          </p:nvPr>
        </p:nvSpPr>
        <p:spPr>
          <a:xfrm>
            <a:off x="3505200" y="4767263"/>
            <a:ext cx="2133600" cy="274637"/>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bg>
      <p:bgPr>
        <a:blipFill>
          <a:blip r:embed="rId2">
            <a:alphaModFix/>
          </a:blip>
          <a:stretch>
            <a:fillRect/>
          </a:stretch>
        </a:blipFill>
      </p:bgPr>
    </p:bg>
    <p:spTree>
      <p:nvGrpSpPr>
        <p:cNvPr id="48" name="Shape 48"/>
        <p:cNvGrpSpPr/>
        <p:nvPr/>
      </p:nvGrpSpPr>
      <p:grpSpPr>
        <a:xfrm>
          <a:off x="0" y="0"/>
          <a:ext cx="0" cy="0"/>
          <a:chOff x="0" y="0"/>
          <a:chExt cx="0" cy="0"/>
        </a:xfrm>
      </p:grpSpPr>
      <p:sp>
        <p:nvSpPr>
          <p:cNvPr id="49" name="Google Shape;49;p14"/>
          <p:cNvSpPr txBox="1"/>
          <p:nvPr>
            <p:ph type="title"/>
          </p:nvPr>
        </p:nvSpPr>
        <p:spPr>
          <a:xfrm>
            <a:off x="457201" y="514350"/>
            <a:ext cx="3008313" cy="947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solidFill>
                  <a:srgbClr val="006096"/>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0" name="Google Shape;50;p14"/>
          <p:cNvSpPr txBox="1"/>
          <p:nvPr>
            <p:ph idx="1" type="body"/>
          </p:nvPr>
        </p:nvSpPr>
        <p:spPr>
          <a:xfrm>
            <a:off x="3575050" y="514351"/>
            <a:ext cx="5111750" cy="3581400"/>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rgbClr val="006096"/>
              </a:buClr>
              <a:buSzPts val="3200"/>
              <a:buChar char="•"/>
              <a:defRPr sz="3200">
                <a:solidFill>
                  <a:srgbClr val="006096"/>
                </a:solidFill>
              </a:defRPr>
            </a:lvl1pPr>
            <a:lvl2pPr indent="-406400" lvl="1" marL="914400" algn="l">
              <a:lnSpc>
                <a:spcPct val="100000"/>
              </a:lnSpc>
              <a:spcBef>
                <a:spcPts val="560"/>
              </a:spcBef>
              <a:spcAft>
                <a:spcPts val="0"/>
              </a:spcAft>
              <a:buClr>
                <a:schemeClr val="lt1"/>
              </a:buClr>
              <a:buSzPts val="2800"/>
              <a:buChar char="–"/>
              <a:defRPr sz="2800"/>
            </a:lvl2pPr>
            <a:lvl3pPr indent="-381000" lvl="2" marL="1371600" algn="l">
              <a:lnSpc>
                <a:spcPct val="100000"/>
              </a:lnSpc>
              <a:spcBef>
                <a:spcPts val="480"/>
              </a:spcBef>
              <a:spcAft>
                <a:spcPts val="0"/>
              </a:spcAft>
              <a:buClr>
                <a:schemeClr val="lt1"/>
              </a:buClr>
              <a:buSzPts val="2400"/>
              <a:buChar char="•"/>
              <a:defRPr sz="2400"/>
            </a:lvl3pPr>
            <a:lvl4pPr indent="-355600" lvl="3" marL="1828800" algn="l">
              <a:lnSpc>
                <a:spcPct val="100000"/>
              </a:lnSpc>
              <a:spcBef>
                <a:spcPts val="400"/>
              </a:spcBef>
              <a:spcAft>
                <a:spcPts val="0"/>
              </a:spcAft>
              <a:buClr>
                <a:schemeClr val="lt1"/>
              </a:buClr>
              <a:buSzPts val="2000"/>
              <a:buChar char="–"/>
              <a:defRPr sz="2000"/>
            </a:lvl4pPr>
            <a:lvl5pPr indent="-355600" lvl="4" marL="2286000" algn="l">
              <a:lnSpc>
                <a:spcPct val="100000"/>
              </a:lnSpc>
              <a:spcBef>
                <a:spcPts val="400"/>
              </a:spcBef>
              <a:spcAft>
                <a:spcPts val="0"/>
              </a:spcAft>
              <a:buClr>
                <a:schemeClr val="lt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1" name="Google Shape;51;p14"/>
          <p:cNvSpPr txBox="1"/>
          <p:nvPr>
            <p:ph idx="2" type="body"/>
          </p:nvPr>
        </p:nvSpPr>
        <p:spPr>
          <a:xfrm>
            <a:off x="457201" y="1657351"/>
            <a:ext cx="3008313" cy="24384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rgbClr val="006096"/>
              </a:buClr>
              <a:buSzPts val="1400"/>
              <a:buNone/>
              <a:defRPr sz="1400">
                <a:solidFill>
                  <a:srgbClr val="006096"/>
                </a:solidFill>
              </a:defRPr>
            </a:lvl1pPr>
            <a:lvl2pPr indent="-228600" lvl="1" marL="914400" algn="l">
              <a:lnSpc>
                <a:spcPct val="100000"/>
              </a:lnSpc>
              <a:spcBef>
                <a:spcPts val="240"/>
              </a:spcBef>
              <a:spcAft>
                <a:spcPts val="0"/>
              </a:spcAft>
              <a:buClr>
                <a:schemeClr val="lt1"/>
              </a:buClr>
              <a:buSzPts val="1200"/>
              <a:buNone/>
              <a:defRPr sz="1200"/>
            </a:lvl2pPr>
            <a:lvl3pPr indent="-228600" lvl="2" marL="1371600" algn="l">
              <a:lnSpc>
                <a:spcPct val="100000"/>
              </a:lnSpc>
              <a:spcBef>
                <a:spcPts val="200"/>
              </a:spcBef>
              <a:spcAft>
                <a:spcPts val="0"/>
              </a:spcAft>
              <a:buClr>
                <a:schemeClr val="lt1"/>
              </a:buClr>
              <a:buSzPts val="1000"/>
              <a:buNone/>
              <a:defRPr sz="1000"/>
            </a:lvl3pPr>
            <a:lvl4pPr indent="-228600" lvl="3" marL="1828800" algn="l">
              <a:lnSpc>
                <a:spcPct val="100000"/>
              </a:lnSpc>
              <a:spcBef>
                <a:spcPts val="180"/>
              </a:spcBef>
              <a:spcAft>
                <a:spcPts val="0"/>
              </a:spcAft>
              <a:buClr>
                <a:schemeClr val="lt1"/>
              </a:buClr>
              <a:buSzPts val="900"/>
              <a:buNone/>
              <a:defRPr sz="900"/>
            </a:lvl4pPr>
            <a:lvl5pPr indent="-228600" lvl="4" marL="2286000" algn="l">
              <a:lnSpc>
                <a:spcPct val="100000"/>
              </a:lnSpc>
              <a:spcBef>
                <a:spcPts val="180"/>
              </a:spcBef>
              <a:spcAft>
                <a:spcPts val="0"/>
              </a:spcAft>
              <a:buClr>
                <a:schemeClr val="lt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2" name="Google Shape;52;p14"/>
          <p:cNvSpPr txBox="1"/>
          <p:nvPr>
            <p:ph idx="12" type="sldNum"/>
          </p:nvPr>
        </p:nvSpPr>
        <p:spPr>
          <a:xfrm>
            <a:off x="3352800" y="4767263"/>
            <a:ext cx="2133600" cy="274637"/>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15"/>
          <p:cNvSpPr txBox="1"/>
          <p:nvPr>
            <p:ph type="title"/>
          </p:nvPr>
        </p:nvSpPr>
        <p:spPr>
          <a:xfrm>
            <a:off x="457200" y="590550"/>
            <a:ext cx="8229600" cy="74295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006096"/>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5" name="Google Shape;55;p15"/>
          <p:cNvSpPr txBox="1"/>
          <p:nvPr>
            <p:ph idx="1" type="body"/>
          </p:nvPr>
        </p:nvSpPr>
        <p:spPr>
          <a:xfrm rot="5400000">
            <a:off x="3246438" y="-1169987"/>
            <a:ext cx="2651125"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56" name="Google Shape;56;p15"/>
          <p:cNvSpPr txBox="1"/>
          <p:nvPr>
            <p:ph idx="12" type="sldNum"/>
          </p:nvPr>
        </p:nvSpPr>
        <p:spPr>
          <a:xfrm>
            <a:off x="3505200" y="4767263"/>
            <a:ext cx="2133600" cy="274637"/>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bg>
      <p:bgPr>
        <a:blipFill>
          <a:blip r:embed="rId2">
            <a:alphaModFix/>
          </a:blip>
          <a:stretch>
            <a:fillRect/>
          </a:stretch>
        </a:blipFill>
      </p:bgPr>
    </p:bg>
    <p:spTree>
      <p:nvGrpSpPr>
        <p:cNvPr id="57" name="Shape 57"/>
        <p:cNvGrpSpPr/>
        <p:nvPr/>
      </p:nvGrpSpPr>
      <p:grpSpPr>
        <a:xfrm>
          <a:off x="0" y="0"/>
          <a:ext cx="0" cy="0"/>
          <a:chOff x="0" y="0"/>
          <a:chExt cx="0" cy="0"/>
        </a:xfrm>
      </p:grpSpPr>
      <p:sp>
        <p:nvSpPr>
          <p:cNvPr id="58" name="Google Shape;58;p16"/>
          <p:cNvSpPr txBox="1"/>
          <p:nvPr>
            <p:ph type="title"/>
          </p:nvPr>
        </p:nvSpPr>
        <p:spPr>
          <a:xfrm rot="5400000">
            <a:off x="5829299" y="1238250"/>
            <a:ext cx="3657601"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9" name="Google Shape;59;p16"/>
          <p:cNvSpPr txBox="1"/>
          <p:nvPr>
            <p:ph idx="1" type="body"/>
          </p:nvPr>
        </p:nvSpPr>
        <p:spPr>
          <a:xfrm rot="5400000">
            <a:off x="1638300" y="-742951"/>
            <a:ext cx="3657601"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0" name="Google Shape;60;p16"/>
          <p:cNvSpPr txBox="1"/>
          <p:nvPr>
            <p:ph idx="12" type="sldNum"/>
          </p:nvPr>
        </p:nvSpPr>
        <p:spPr>
          <a:xfrm>
            <a:off x="3467100" y="4767263"/>
            <a:ext cx="2133600" cy="274637"/>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4"/>
          <p:cNvSpPr txBox="1"/>
          <p:nvPr>
            <p:ph type="title"/>
          </p:nvPr>
        </p:nvSpPr>
        <p:spPr>
          <a:xfrm>
            <a:off x="457200" y="590550"/>
            <a:ext cx="8229600" cy="74295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3200" u="none" cap="none" strike="noStrike">
                <a:solidFill>
                  <a:schemeClr val="lt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3200" u="none" cap="none" strike="noStrike">
                <a:solidFill>
                  <a:schemeClr val="dk1"/>
                </a:solidFill>
                <a:latin typeface="Helvetica Neue"/>
                <a:ea typeface="Helvetica Neue"/>
                <a:cs typeface="Helvetica Neue"/>
                <a:sym typeface="Helvetica Neue"/>
              </a:defRPr>
            </a:lvl2pPr>
            <a:lvl3pPr lvl="2" marR="0" rtl="0" algn="ctr">
              <a:lnSpc>
                <a:spcPct val="100000"/>
              </a:lnSpc>
              <a:spcBef>
                <a:spcPts val="0"/>
              </a:spcBef>
              <a:spcAft>
                <a:spcPts val="0"/>
              </a:spcAft>
              <a:buClr>
                <a:srgbClr val="000000"/>
              </a:buClr>
              <a:buSzPts val="1400"/>
              <a:buFont typeface="Arial"/>
              <a:buNone/>
              <a:defRPr b="0" i="0" sz="3200" u="none" cap="none" strike="noStrike">
                <a:solidFill>
                  <a:schemeClr val="dk1"/>
                </a:solidFill>
                <a:latin typeface="Helvetica Neue"/>
                <a:ea typeface="Helvetica Neue"/>
                <a:cs typeface="Helvetica Neue"/>
                <a:sym typeface="Helvetica Neue"/>
              </a:defRPr>
            </a:lvl3pPr>
            <a:lvl4pPr lvl="3" marR="0" rtl="0" algn="ctr">
              <a:lnSpc>
                <a:spcPct val="100000"/>
              </a:lnSpc>
              <a:spcBef>
                <a:spcPts val="0"/>
              </a:spcBef>
              <a:spcAft>
                <a:spcPts val="0"/>
              </a:spcAft>
              <a:buClr>
                <a:srgbClr val="000000"/>
              </a:buClr>
              <a:buSzPts val="1400"/>
              <a:buFont typeface="Arial"/>
              <a:buNone/>
              <a:defRPr b="0" i="0" sz="3200" u="none" cap="none" strike="noStrike">
                <a:solidFill>
                  <a:schemeClr val="dk1"/>
                </a:solidFill>
                <a:latin typeface="Helvetica Neue"/>
                <a:ea typeface="Helvetica Neue"/>
                <a:cs typeface="Helvetica Neue"/>
                <a:sym typeface="Helvetica Neue"/>
              </a:defRPr>
            </a:lvl4pPr>
            <a:lvl5pPr lvl="4" marR="0" rtl="0" algn="ctr">
              <a:lnSpc>
                <a:spcPct val="100000"/>
              </a:lnSpc>
              <a:spcBef>
                <a:spcPts val="0"/>
              </a:spcBef>
              <a:spcAft>
                <a:spcPts val="0"/>
              </a:spcAft>
              <a:buClr>
                <a:srgbClr val="000000"/>
              </a:buClr>
              <a:buSzPts val="1400"/>
              <a:buFont typeface="Arial"/>
              <a:buNone/>
              <a:defRPr b="0" i="0" sz="3200" u="none" cap="none" strike="noStrike">
                <a:solidFill>
                  <a:schemeClr val="dk1"/>
                </a:solidFill>
                <a:latin typeface="Helvetica Neue"/>
                <a:ea typeface="Helvetica Neue"/>
                <a:cs typeface="Helvetica Neue"/>
                <a:sym typeface="Helvetica Neue"/>
              </a:defRPr>
            </a:lvl5pPr>
            <a:lvl6pPr lvl="5" marR="0" rtl="0" algn="ctr">
              <a:lnSpc>
                <a:spcPct val="100000"/>
              </a:lnSpc>
              <a:spcBef>
                <a:spcPts val="0"/>
              </a:spcBef>
              <a:spcAft>
                <a:spcPts val="0"/>
              </a:spcAft>
              <a:buClr>
                <a:srgbClr val="000000"/>
              </a:buClr>
              <a:buSzPts val="1400"/>
              <a:buFont typeface="Arial"/>
              <a:buNone/>
              <a:defRPr b="0" i="0" sz="3200" u="none" cap="none" strike="noStrike">
                <a:solidFill>
                  <a:schemeClr val="dk1"/>
                </a:solidFill>
                <a:latin typeface="Helvetica Neue"/>
                <a:ea typeface="Helvetica Neue"/>
                <a:cs typeface="Helvetica Neue"/>
                <a:sym typeface="Helvetica Neue"/>
              </a:defRPr>
            </a:lvl6pPr>
            <a:lvl7pPr lvl="6" marR="0" rtl="0" algn="ctr">
              <a:lnSpc>
                <a:spcPct val="100000"/>
              </a:lnSpc>
              <a:spcBef>
                <a:spcPts val="0"/>
              </a:spcBef>
              <a:spcAft>
                <a:spcPts val="0"/>
              </a:spcAft>
              <a:buClr>
                <a:srgbClr val="000000"/>
              </a:buClr>
              <a:buSzPts val="1400"/>
              <a:buFont typeface="Arial"/>
              <a:buNone/>
              <a:defRPr b="0" i="0" sz="3200" u="none" cap="none" strike="noStrike">
                <a:solidFill>
                  <a:schemeClr val="dk1"/>
                </a:solidFill>
                <a:latin typeface="Helvetica Neue"/>
                <a:ea typeface="Helvetica Neue"/>
                <a:cs typeface="Helvetica Neue"/>
                <a:sym typeface="Helvetica Neue"/>
              </a:defRPr>
            </a:lvl7pPr>
            <a:lvl8pPr lvl="7" marR="0" rtl="0" algn="ctr">
              <a:lnSpc>
                <a:spcPct val="100000"/>
              </a:lnSpc>
              <a:spcBef>
                <a:spcPts val="0"/>
              </a:spcBef>
              <a:spcAft>
                <a:spcPts val="0"/>
              </a:spcAft>
              <a:buClr>
                <a:srgbClr val="000000"/>
              </a:buClr>
              <a:buSzPts val="1400"/>
              <a:buFont typeface="Arial"/>
              <a:buNone/>
              <a:defRPr b="0" i="0" sz="3200" u="none" cap="none" strike="noStrike">
                <a:solidFill>
                  <a:schemeClr val="dk1"/>
                </a:solidFill>
                <a:latin typeface="Helvetica Neue"/>
                <a:ea typeface="Helvetica Neue"/>
                <a:cs typeface="Helvetica Neue"/>
                <a:sym typeface="Helvetica Neue"/>
              </a:defRPr>
            </a:lvl8pPr>
            <a:lvl9pPr lvl="8" marR="0" rtl="0" algn="ctr">
              <a:lnSpc>
                <a:spcPct val="100000"/>
              </a:lnSpc>
              <a:spcBef>
                <a:spcPts val="0"/>
              </a:spcBef>
              <a:spcAft>
                <a:spcPts val="0"/>
              </a:spcAft>
              <a:buClr>
                <a:srgbClr val="000000"/>
              </a:buClr>
              <a:buSzPts val="1400"/>
              <a:buFont typeface="Arial"/>
              <a:buNone/>
              <a:defRPr b="0" i="0" sz="3200" u="none" cap="none" strike="noStrike">
                <a:solidFill>
                  <a:schemeClr val="dk1"/>
                </a:solidFill>
                <a:latin typeface="Helvetica Neue"/>
                <a:ea typeface="Helvetica Neue"/>
                <a:cs typeface="Helvetica Neue"/>
                <a:sym typeface="Helvetica Neue"/>
              </a:defRPr>
            </a:lvl9pPr>
          </a:lstStyle>
          <a:p/>
        </p:txBody>
      </p:sp>
      <p:sp>
        <p:nvSpPr>
          <p:cNvPr id="11" name="Google Shape;11;p4"/>
          <p:cNvSpPr txBox="1"/>
          <p:nvPr>
            <p:ph idx="1" type="body"/>
          </p:nvPr>
        </p:nvSpPr>
        <p:spPr>
          <a:xfrm>
            <a:off x="457200" y="1619250"/>
            <a:ext cx="8229600" cy="2651125"/>
          </a:xfrm>
          <a:prstGeom prst="rect">
            <a:avLst/>
          </a:prstGeom>
          <a:noFill/>
          <a:ln>
            <a:noFill/>
          </a:ln>
        </p:spPr>
        <p:txBody>
          <a:bodyPr anchorCtr="0" anchor="t" bIns="45700" lIns="91425" spcFirstLastPara="1" rIns="91425" wrap="square" tIns="45700">
            <a:noAutofit/>
          </a:bodyPr>
          <a:lstStyle>
            <a:lvl1pPr indent="-342900" lvl="0" marL="457200" marR="0" rtl="0" algn="l">
              <a:lnSpc>
                <a:spcPct val="100000"/>
              </a:lnSpc>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1pPr>
            <a:lvl2pPr indent="-342900" lvl="1" marL="914400" marR="0" rtl="0" algn="l">
              <a:lnSpc>
                <a:spcPct val="100000"/>
              </a:lnSpc>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2pPr>
            <a:lvl3pPr indent="-342900" lvl="2" marL="1371600" marR="0" rtl="0" algn="l">
              <a:lnSpc>
                <a:spcPct val="100000"/>
              </a:lnSpc>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3pPr>
            <a:lvl4pPr indent="-342900" lvl="3" marL="1828800" marR="0" rtl="0" algn="l">
              <a:lnSpc>
                <a:spcPct val="100000"/>
              </a:lnSpc>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100000"/>
              </a:lnSpc>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3.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3.jpg"/><Relationship Id="rId4" Type="http://schemas.openxmlformats.org/officeDocument/2006/relationships/image" Target="../media/image3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drive.google.com/file/d/1dXsULg8YVEPfWKSTf7Aj8K-27Za0lnFI/view" TargetMode="Externa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drive.google.com/file/d/1mJ2xA3v7L3X3YTGHYxfrir1N4dpas2SC/view" TargetMode="Externa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drive.google.com/file/d/1lv_RsiH-kJOqf_0kMT4uUkeZZ0_kQtw9/view" TargetMode="Externa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jp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drive.google.com/file/d/1IeGem0VvifEOOmOtL1is7rw0gSmviSIw/view" TargetMode="Externa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drive.google.com/file/d/1-Chn9FfP_59WvtWVKrLr5xMhniAbYO7P/view" TargetMode="Externa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4.jpg"/><Relationship Id="rId4" Type="http://schemas.openxmlformats.org/officeDocument/2006/relationships/image" Target="../media/image28.png"/><Relationship Id="rId5"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drive.google.com/file/d/1WaeDDUifbx_6XGIr7KTdzsykCq4U94Vv/view" TargetMode="External"/><Relationship Id="rId4" Type="http://schemas.openxmlformats.org/officeDocument/2006/relationships/image" Target="../media/image20.jpg"/><Relationship Id="rId5" Type="http://schemas.openxmlformats.org/officeDocument/2006/relationships/hyperlink" Target="http://drive.google.com/file/d/12Wthil8RSsw7n4Fh6gdA3OtcERZYSudU/view" TargetMode="External"/><Relationship Id="rId6"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1.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9.png"/><Relationship Id="rId4"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
          <p:cNvSpPr txBox="1"/>
          <p:nvPr>
            <p:ph idx="1" type="subTitle"/>
          </p:nvPr>
        </p:nvSpPr>
        <p:spPr>
          <a:xfrm>
            <a:off x="1371600" y="2174500"/>
            <a:ext cx="6400800" cy="13146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5"/>
              </a:buClr>
              <a:buSzPts val="1800"/>
              <a:buNone/>
            </a:pPr>
            <a:r>
              <a:rPr b="1" lang="en-US">
                <a:solidFill>
                  <a:srgbClr val="FFFF00"/>
                </a:solidFill>
                <a:latin typeface="Times New Roman"/>
                <a:ea typeface="Times New Roman"/>
                <a:cs typeface="Times New Roman"/>
                <a:sym typeface="Times New Roman"/>
              </a:rPr>
              <a:t>Team 10</a:t>
            </a:r>
            <a:r>
              <a:rPr lang="en-US">
                <a:solidFill>
                  <a:srgbClr val="FFFF00"/>
                </a:solidFill>
                <a:latin typeface="Times New Roman"/>
                <a:ea typeface="Times New Roman"/>
                <a:cs typeface="Times New Roman"/>
                <a:sym typeface="Times New Roman"/>
              </a:rPr>
              <a:t> - David Balogh, Alexander Berman, Aidan Carter, Nick Duncan, Blake Gifford, Olivia Langley, Justin Simoneck, Justin Sayers, Emma Staib, Nicholas Weis, Olivia Wilson</a:t>
            </a:r>
            <a:endParaRPr>
              <a:solidFill>
                <a:srgbClr val="FFFF00"/>
              </a:solidFill>
              <a:latin typeface="Times New Roman"/>
              <a:ea typeface="Times New Roman"/>
              <a:cs typeface="Times New Roman"/>
              <a:sym typeface="Times New Roman"/>
            </a:endParaRPr>
          </a:p>
          <a:p>
            <a:pPr indent="0" lvl="0" marL="0" rtl="0" algn="ctr">
              <a:lnSpc>
                <a:spcPct val="100000"/>
              </a:lnSpc>
              <a:spcBef>
                <a:spcPts val="0"/>
              </a:spcBef>
              <a:spcAft>
                <a:spcPts val="0"/>
              </a:spcAft>
              <a:buClr>
                <a:schemeClr val="accent5"/>
              </a:buClr>
              <a:buSzPts val="1800"/>
              <a:buNone/>
            </a:pPr>
            <a:r>
              <a:t/>
            </a:r>
            <a:endParaRPr>
              <a:solidFill>
                <a:srgbClr val="FFFF00"/>
              </a:solidFill>
              <a:latin typeface="Times New Roman"/>
              <a:ea typeface="Times New Roman"/>
              <a:cs typeface="Times New Roman"/>
              <a:sym typeface="Times New Roman"/>
            </a:endParaRPr>
          </a:p>
        </p:txBody>
      </p:sp>
      <p:sp>
        <p:nvSpPr>
          <p:cNvPr id="66" name="Google Shape;66;p1"/>
          <p:cNvSpPr txBox="1"/>
          <p:nvPr>
            <p:ph idx="2" type="body"/>
          </p:nvPr>
        </p:nvSpPr>
        <p:spPr>
          <a:xfrm>
            <a:off x="685800" y="1139075"/>
            <a:ext cx="7772400" cy="10668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3200"/>
              <a:buNone/>
            </a:pPr>
            <a:r>
              <a:rPr lang="en-US" sz="3900">
                <a:latin typeface="Times New Roman"/>
                <a:ea typeface="Times New Roman"/>
                <a:cs typeface="Times New Roman"/>
                <a:sym typeface="Times New Roman"/>
              </a:rPr>
              <a:t>Spring Final Design Review </a:t>
            </a:r>
            <a:endParaRPr sz="390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g2a45359b175_2_0"/>
          <p:cNvSpPr txBox="1"/>
          <p:nvPr>
            <p:ph type="title"/>
          </p:nvPr>
        </p:nvSpPr>
        <p:spPr>
          <a:xfrm>
            <a:off x="422075" y="133825"/>
            <a:ext cx="8229600" cy="927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Project Definition &amp; Goal:</a:t>
            </a:r>
            <a:endParaRPr>
              <a:latin typeface="Times New Roman"/>
              <a:ea typeface="Times New Roman"/>
              <a:cs typeface="Times New Roman"/>
              <a:sym typeface="Times New Roman"/>
            </a:endParaRPr>
          </a:p>
        </p:txBody>
      </p:sp>
      <p:sp>
        <p:nvSpPr>
          <p:cNvPr id="73" name="Google Shape;73;g2a45359b175_2_0"/>
          <p:cNvSpPr txBox="1"/>
          <p:nvPr>
            <p:ph idx="1" type="body"/>
          </p:nvPr>
        </p:nvSpPr>
        <p:spPr>
          <a:xfrm>
            <a:off x="457200" y="800350"/>
            <a:ext cx="8229600" cy="321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Clr>
                <a:schemeClr val="dk1"/>
              </a:buClr>
              <a:buSzPts val="1100"/>
              <a:buFont typeface="Arial"/>
              <a:buNone/>
            </a:pPr>
            <a:r>
              <a:t/>
            </a:r>
            <a:endParaRPr b="1">
              <a:latin typeface="Times New Roman"/>
              <a:ea typeface="Times New Roman"/>
              <a:cs typeface="Times New Roman"/>
              <a:sym typeface="Times New Roman"/>
            </a:endParaRPr>
          </a:p>
          <a:p>
            <a:pPr indent="-374650" lvl="0" marL="457200" rtl="0" algn="l">
              <a:lnSpc>
                <a:spcPct val="115000"/>
              </a:lnSpc>
              <a:spcBef>
                <a:spcPts val="0"/>
              </a:spcBef>
              <a:spcAft>
                <a:spcPts val="0"/>
              </a:spcAft>
              <a:buSzPts val="2300"/>
              <a:buFont typeface="Times New Roman"/>
              <a:buChar char="-"/>
            </a:pPr>
            <a:r>
              <a:rPr lang="en-US" sz="1400">
                <a:latin typeface="Times New Roman"/>
                <a:ea typeface="Times New Roman"/>
                <a:cs typeface="Times New Roman"/>
                <a:sym typeface="Times New Roman"/>
              </a:rPr>
              <a:t>Create half of a pill bottle-filling machine for project sponsors Norwalt and Omega Design which is made up of three separate subsystems that are each responsible for taking in and correctly orienting caps, securing caps to the bottles, and rejecting any bottles that are capped incorrectly. </a:t>
            </a:r>
            <a:endParaRPr sz="1400">
              <a:latin typeface="Times New Roman"/>
              <a:ea typeface="Times New Roman"/>
              <a:cs typeface="Times New Roman"/>
              <a:sym typeface="Times New Roman"/>
            </a:endParaRPr>
          </a:p>
          <a:p>
            <a:pPr indent="-374650" lvl="0" marL="457200" rtl="0" algn="l">
              <a:lnSpc>
                <a:spcPct val="115000"/>
              </a:lnSpc>
              <a:spcBef>
                <a:spcPts val="0"/>
              </a:spcBef>
              <a:spcAft>
                <a:spcPts val="0"/>
              </a:spcAft>
              <a:buSzPts val="2300"/>
              <a:buFont typeface="Times New Roman"/>
              <a:buChar char="-"/>
            </a:pPr>
            <a:r>
              <a:rPr lang="en-US" sz="1400">
                <a:latin typeface="Times New Roman"/>
                <a:ea typeface="Times New Roman"/>
                <a:cs typeface="Times New Roman"/>
                <a:sym typeface="Times New Roman"/>
              </a:rPr>
              <a:t>The machine must also be able to receive bottles which have been filled with pills by a machine designed by any ‘Front-Station’ group. </a:t>
            </a:r>
            <a:endParaRPr sz="1400">
              <a:latin typeface="Times New Roman"/>
              <a:ea typeface="Times New Roman"/>
              <a:cs typeface="Times New Roman"/>
              <a:sym typeface="Times New Roman"/>
            </a:endParaRPr>
          </a:p>
          <a:p>
            <a:pPr indent="-381000" lvl="0" marL="457200" rtl="0" algn="l">
              <a:lnSpc>
                <a:spcPct val="115000"/>
              </a:lnSpc>
              <a:spcBef>
                <a:spcPts val="0"/>
              </a:spcBef>
              <a:spcAft>
                <a:spcPts val="0"/>
              </a:spcAft>
              <a:buSzPts val="2400"/>
              <a:buFont typeface="Times New Roman"/>
              <a:buChar char="-"/>
            </a:pPr>
            <a:r>
              <a:rPr lang="en-US" sz="1400">
                <a:latin typeface="Times New Roman"/>
                <a:ea typeface="Times New Roman"/>
                <a:cs typeface="Times New Roman"/>
                <a:sym typeface="Times New Roman"/>
              </a:rPr>
              <a:t>There is a noticeable gap in the market for automated pill bottle producers. Smaller pill bottle producers need an automated system that is small and cheap.</a:t>
            </a:r>
            <a:endParaRPr sz="1400">
              <a:latin typeface="Times New Roman"/>
              <a:ea typeface="Times New Roman"/>
              <a:cs typeface="Times New Roman"/>
              <a:sym typeface="Times New Roman"/>
            </a:endParaRPr>
          </a:p>
          <a:p>
            <a:pPr indent="-381000" lvl="0" marL="457200" rtl="0" algn="l">
              <a:lnSpc>
                <a:spcPct val="115000"/>
              </a:lnSpc>
              <a:spcBef>
                <a:spcPts val="0"/>
              </a:spcBef>
              <a:spcAft>
                <a:spcPts val="0"/>
              </a:spcAft>
              <a:buSzPts val="2400"/>
              <a:buFont typeface="Times New Roman"/>
              <a:buChar char="-"/>
            </a:pPr>
            <a:r>
              <a:rPr lang="en-US" sz="1400">
                <a:latin typeface="Times New Roman"/>
                <a:ea typeface="Times New Roman"/>
                <a:cs typeface="Times New Roman"/>
                <a:sym typeface="Times New Roman"/>
              </a:rPr>
              <a:t>The total time required for both the “Front” and “Back” station to complete one cycle must be at least 2 times as fast as a human would be filling a pill bottle. </a:t>
            </a:r>
            <a:endParaRPr sz="1400">
              <a:latin typeface="Times New Roman"/>
              <a:ea typeface="Times New Roman"/>
              <a:cs typeface="Times New Roman"/>
              <a:sym typeface="Times New Roman"/>
            </a:endParaRPr>
          </a:p>
          <a:p>
            <a:pPr indent="0" lvl="0" marL="457200" rtl="0" algn="l">
              <a:lnSpc>
                <a:spcPct val="115000"/>
              </a:lnSpc>
              <a:spcBef>
                <a:spcPts val="0"/>
              </a:spcBef>
              <a:spcAft>
                <a:spcPts val="0"/>
              </a:spcAft>
              <a:buSzPts val="1800"/>
              <a:buNone/>
            </a:pPr>
            <a:r>
              <a:t/>
            </a:r>
            <a:endParaRPr b="1" sz="1400">
              <a:latin typeface="Times New Roman"/>
              <a:ea typeface="Times New Roman"/>
              <a:cs typeface="Times New Roman"/>
              <a:sym typeface="Times New Roman"/>
            </a:endParaRPr>
          </a:p>
          <a:p>
            <a:pPr indent="0" lvl="0" marL="0" rtl="0" algn="l">
              <a:lnSpc>
                <a:spcPct val="100000"/>
              </a:lnSpc>
              <a:spcBef>
                <a:spcPts val="360"/>
              </a:spcBef>
              <a:spcAft>
                <a:spcPts val="0"/>
              </a:spcAft>
              <a:buSzPts val="1800"/>
              <a:buNone/>
            </a:pPr>
            <a:r>
              <a:t/>
            </a:r>
            <a:endParaRPr sz="2000">
              <a:latin typeface="Times New Roman"/>
              <a:ea typeface="Times New Roman"/>
              <a:cs typeface="Times New Roman"/>
              <a:sym typeface="Times New Roman"/>
            </a:endParaRPr>
          </a:p>
          <a:p>
            <a:pPr indent="0" lvl="0" marL="0" rtl="0" algn="l">
              <a:lnSpc>
                <a:spcPct val="100000"/>
              </a:lnSpc>
              <a:spcBef>
                <a:spcPts val="360"/>
              </a:spcBef>
              <a:spcAft>
                <a:spcPts val="0"/>
              </a:spcAft>
              <a:buSzPts val="1800"/>
              <a:buNone/>
            </a:pPr>
            <a:r>
              <a:t/>
            </a:r>
            <a:endParaRPr sz="2000">
              <a:latin typeface="Times New Roman"/>
              <a:ea typeface="Times New Roman"/>
              <a:cs typeface="Times New Roman"/>
              <a:sym typeface="Times New Roman"/>
            </a:endParaRPr>
          </a:p>
        </p:txBody>
      </p:sp>
      <p:sp>
        <p:nvSpPr>
          <p:cNvPr id="74" name="Google Shape;74;g2a45359b175_2_0"/>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g30d2490c412_1_7"/>
          <p:cNvSpPr txBox="1"/>
          <p:nvPr>
            <p:ph type="title"/>
          </p:nvPr>
        </p:nvSpPr>
        <p:spPr>
          <a:xfrm>
            <a:off x="457200" y="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Background and Benchmarking</a:t>
            </a:r>
            <a:endParaRPr>
              <a:latin typeface="Times New Roman"/>
              <a:ea typeface="Times New Roman"/>
              <a:cs typeface="Times New Roman"/>
              <a:sym typeface="Times New Roman"/>
            </a:endParaRPr>
          </a:p>
        </p:txBody>
      </p:sp>
      <p:sp>
        <p:nvSpPr>
          <p:cNvPr id="81" name="Google Shape;81;g30d2490c412_1_7"/>
          <p:cNvSpPr txBox="1"/>
          <p:nvPr>
            <p:ph idx="1" type="body"/>
          </p:nvPr>
        </p:nvSpPr>
        <p:spPr>
          <a:xfrm>
            <a:off x="4065450" y="3835650"/>
            <a:ext cx="1013100" cy="422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rPr lang="en-US">
                <a:latin typeface="Times New Roman"/>
                <a:ea typeface="Times New Roman"/>
                <a:cs typeface="Times New Roman"/>
                <a:sym typeface="Times New Roman"/>
              </a:rPr>
              <a:t>Capping</a:t>
            </a:r>
            <a:endParaRPr>
              <a:latin typeface="Times New Roman"/>
              <a:ea typeface="Times New Roman"/>
              <a:cs typeface="Times New Roman"/>
              <a:sym typeface="Times New Roman"/>
            </a:endParaRPr>
          </a:p>
        </p:txBody>
      </p:sp>
      <p:sp>
        <p:nvSpPr>
          <p:cNvPr id="82" name="Google Shape;82;g30d2490c412_1_7"/>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
        <p:nvSpPr>
          <p:cNvPr id="83" name="Google Shape;83;g30d2490c412_1_7"/>
          <p:cNvSpPr txBox="1"/>
          <p:nvPr/>
        </p:nvSpPr>
        <p:spPr>
          <a:xfrm>
            <a:off x="6654900" y="3736950"/>
            <a:ext cx="1193100" cy="27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Rwe</a:t>
            </a:r>
            <a:endParaRPr b="0" i="0" sz="1800" u="none" cap="none" strike="noStrike">
              <a:solidFill>
                <a:schemeClr val="lt1"/>
              </a:solidFill>
              <a:latin typeface="Calibri"/>
              <a:ea typeface="Calibri"/>
              <a:cs typeface="Calibri"/>
              <a:sym typeface="Calibri"/>
            </a:endParaRPr>
          </a:p>
        </p:txBody>
      </p:sp>
      <p:sp>
        <p:nvSpPr>
          <p:cNvPr id="84" name="Google Shape;84;g30d2490c412_1_7"/>
          <p:cNvSpPr txBox="1"/>
          <p:nvPr/>
        </p:nvSpPr>
        <p:spPr>
          <a:xfrm>
            <a:off x="6815850" y="2529600"/>
            <a:ext cx="28200" cy="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85" name="Google Shape;85;g30d2490c412_1_7"/>
          <p:cNvPicPr preferRelativeResize="0"/>
          <p:nvPr/>
        </p:nvPicPr>
        <p:blipFill rotWithShape="1">
          <a:blip r:embed="rId3">
            <a:alphaModFix/>
          </a:blip>
          <a:srcRect b="0" l="0" r="0" t="0"/>
          <a:stretch/>
        </p:blipFill>
        <p:spPr>
          <a:xfrm>
            <a:off x="3505200" y="1144425"/>
            <a:ext cx="2152650" cy="2543175"/>
          </a:xfrm>
          <a:prstGeom prst="rect">
            <a:avLst/>
          </a:prstGeom>
          <a:noFill/>
          <a:ln cap="flat" cmpd="sng" w="9525">
            <a:solidFill>
              <a:schemeClr val="dk2"/>
            </a:solidFill>
            <a:prstDash val="solid"/>
            <a:round/>
            <a:headEnd len="sm" w="sm" type="none"/>
            <a:tailEnd len="sm" w="sm" type="none"/>
          </a:ln>
        </p:spPr>
      </p:pic>
      <p:pic>
        <p:nvPicPr>
          <p:cNvPr id="86" name="Google Shape;86;g30d2490c412_1_7"/>
          <p:cNvPicPr preferRelativeResize="0"/>
          <p:nvPr/>
        </p:nvPicPr>
        <p:blipFill rotWithShape="1">
          <a:blip r:embed="rId4">
            <a:alphaModFix/>
          </a:blip>
          <a:srcRect b="3965" l="0" r="0" t="0"/>
          <a:stretch/>
        </p:blipFill>
        <p:spPr>
          <a:xfrm>
            <a:off x="81750" y="1566675"/>
            <a:ext cx="3169525" cy="1698675"/>
          </a:xfrm>
          <a:prstGeom prst="rect">
            <a:avLst/>
          </a:prstGeom>
          <a:noFill/>
          <a:ln cap="flat" cmpd="sng" w="9525">
            <a:solidFill>
              <a:schemeClr val="dk2"/>
            </a:solidFill>
            <a:prstDash val="solid"/>
            <a:round/>
            <a:headEnd len="sm" w="sm" type="none"/>
            <a:tailEnd len="sm" w="sm" type="none"/>
          </a:ln>
        </p:spPr>
      </p:pic>
      <p:sp>
        <p:nvSpPr>
          <p:cNvPr id="87" name="Google Shape;87;g30d2490c412_1_7"/>
          <p:cNvSpPr txBox="1"/>
          <p:nvPr>
            <p:ph idx="1" type="body"/>
          </p:nvPr>
        </p:nvSpPr>
        <p:spPr>
          <a:xfrm>
            <a:off x="787050" y="3835650"/>
            <a:ext cx="1758900" cy="422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rPr lang="en-US">
                <a:latin typeface="Times New Roman"/>
                <a:ea typeface="Times New Roman"/>
                <a:cs typeface="Times New Roman"/>
                <a:sym typeface="Times New Roman"/>
              </a:rPr>
              <a:t>Descrambling</a:t>
            </a:r>
            <a:endParaRPr>
              <a:latin typeface="Times New Roman"/>
              <a:ea typeface="Times New Roman"/>
              <a:cs typeface="Times New Roman"/>
              <a:sym typeface="Times New Roman"/>
            </a:endParaRPr>
          </a:p>
        </p:txBody>
      </p:sp>
      <p:sp>
        <p:nvSpPr>
          <p:cNvPr id="88" name="Google Shape;88;g30d2490c412_1_7"/>
          <p:cNvSpPr txBox="1"/>
          <p:nvPr>
            <p:ph idx="1" type="body"/>
          </p:nvPr>
        </p:nvSpPr>
        <p:spPr>
          <a:xfrm>
            <a:off x="6708000" y="3835650"/>
            <a:ext cx="1353000" cy="422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rPr lang="en-US">
                <a:latin typeface="Times New Roman"/>
                <a:ea typeface="Times New Roman"/>
                <a:cs typeface="Times New Roman"/>
                <a:sym typeface="Times New Roman"/>
              </a:rPr>
              <a:t>Conveyance</a:t>
            </a:r>
            <a:endParaRPr>
              <a:latin typeface="Times New Roman"/>
              <a:ea typeface="Times New Roman"/>
              <a:cs typeface="Times New Roman"/>
              <a:sym typeface="Times New Roman"/>
            </a:endParaRPr>
          </a:p>
        </p:txBody>
      </p:sp>
      <p:pic>
        <p:nvPicPr>
          <p:cNvPr id="89" name="Google Shape;89;g30d2490c412_1_7"/>
          <p:cNvPicPr preferRelativeResize="0"/>
          <p:nvPr/>
        </p:nvPicPr>
        <p:blipFill rotWithShape="1">
          <a:blip r:embed="rId5">
            <a:alphaModFix/>
          </a:blip>
          <a:srcRect b="0" l="0" r="0" t="0"/>
          <a:stretch/>
        </p:blipFill>
        <p:spPr>
          <a:xfrm>
            <a:off x="5871377" y="1510377"/>
            <a:ext cx="3026250" cy="181127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g30d2490c412_1_14"/>
          <p:cNvSpPr txBox="1"/>
          <p:nvPr>
            <p:ph type="title"/>
          </p:nvPr>
        </p:nvSpPr>
        <p:spPr>
          <a:xfrm>
            <a:off x="457200" y="-109925"/>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Table of Constraints</a:t>
            </a:r>
            <a:endParaRPr>
              <a:latin typeface="Times New Roman"/>
              <a:ea typeface="Times New Roman"/>
              <a:cs typeface="Times New Roman"/>
              <a:sym typeface="Times New Roman"/>
            </a:endParaRPr>
          </a:p>
        </p:txBody>
      </p:sp>
      <p:sp>
        <p:nvSpPr>
          <p:cNvPr id="96" name="Google Shape;96;g30d2490c412_1_14"/>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graphicFrame>
        <p:nvGraphicFramePr>
          <p:cNvPr id="97" name="Google Shape;97;g30d2490c412_1_14"/>
          <p:cNvGraphicFramePr/>
          <p:nvPr/>
        </p:nvGraphicFramePr>
        <p:xfrm>
          <a:off x="712900" y="544525"/>
          <a:ext cx="3000000" cy="3000000"/>
        </p:xfrm>
        <a:graphic>
          <a:graphicData uri="http://schemas.openxmlformats.org/drawingml/2006/table">
            <a:tbl>
              <a:tblPr>
                <a:noFill/>
                <a:tableStyleId>{757D8399-E9D8-4CAC-9948-0B23722F5AA8}</a:tableStyleId>
              </a:tblPr>
              <a:tblGrid>
                <a:gridCol w="1177250"/>
                <a:gridCol w="2210775"/>
                <a:gridCol w="2468225"/>
                <a:gridCol w="2090500"/>
              </a:tblGrid>
              <a:tr h="2381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Want/ Constraint</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Metric</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Target Value</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Justification</a:t>
                      </a:r>
                      <a:endParaRPr b="1" sz="1100" u="none" cap="none" strike="noStrike">
                        <a:latin typeface="Times New Roman"/>
                        <a:ea typeface="Times New Roman"/>
                        <a:cs typeface="Times New Roman"/>
                        <a:sym typeface="Times New Roman"/>
                      </a:endParaRPr>
                    </a:p>
                  </a:txBody>
                  <a:tcPr marT="63500" marB="63500" marR="63500" marL="63500"/>
                </a:tc>
              </a:tr>
              <a:tr h="361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Bottle Handoff</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 Bottles Collected successfully</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12 Bottles collected successfully</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r h="361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Cap Descrambler</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 Caps Descrambled successfully</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12 Caps successfully descrambled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r h="361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Capping </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 Caps successfully capped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12 Caps successfully capped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r h="361950">
                <a:tc rowSpan="2">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Part Rejector</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Must detect if cap is screwed on the bottle correctly, if not the bottle must be removed from the assembly line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No operator intervention is needed as well as must detect EVERY cap that is not screwed on properly </a:t>
                      </a:r>
                      <a:endParaRPr sz="1100" u="none" cap="none" strike="noStrike">
                        <a:latin typeface="Times New Roman"/>
                        <a:ea typeface="Times New Roman"/>
                        <a:cs typeface="Times New Roman"/>
                        <a:sym typeface="Times New Roman"/>
                      </a:endParaRPr>
                    </a:p>
                  </a:txBody>
                  <a:tcPr marT="63500" marB="63500" marR="63500" marL="63500"/>
                </a:tc>
                <a:tc rowSpan="2">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r h="361950">
                <a:tc vMerge="1"/>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Height of bottle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Cap must be within a certain range to not be rejected.</a:t>
                      </a:r>
                      <a:endParaRPr sz="1100" u="none" cap="none" strike="noStrike">
                        <a:latin typeface="Times New Roman"/>
                        <a:ea typeface="Times New Roman"/>
                        <a:cs typeface="Times New Roman"/>
                        <a:sym typeface="Times New Roman"/>
                      </a:endParaRPr>
                    </a:p>
                  </a:txBody>
                  <a:tcPr marT="63500" marB="63500" marR="63500" marL="63500"/>
                </a:tc>
                <a:tc vMerge="1"/>
              </a:tr>
              <a:tr h="361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Automation</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Must be fully automated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No operator intervention is needed while each station is functioning</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r h="361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Speed of ‘Back Station’ Process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Time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1/2X manual completion of process.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r h="10000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Compact</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Dimensions of all components when not in use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All materials fit in 26” x 20” x 40” storage area.</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310c113c4bf_0_52"/>
          <p:cNvSpPr txBox="1"/>
          <p:nvPr>
            <p:ph type="title"/>
          </p:nvPr>
        </p:nvSpPr>
        <p:spPr>
          <a:xfrm>
            <a:off x="457200" y="42475"/>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Table of Wants</a:t>
            </a:r>
            <a:endParaRPr>
              <a:latin typeface="Times New Roman"/>
              <a:ea typeface="Times New Roman"/>
              <a:cs typeface="Times New Roman"/>
              <a:sym typeface="Times New Roman"/>
            </a:endParaRPr>
          </a:p>
        </p:txBody>
      </p:sp>
      <p:sp>
        <p:nvSpPr>
          <p:cNvPr id="104" name="Google Shape;104;g310c113c4bf_0_52"/>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graphicFrame>
        <p:nvGraphicFramePr>
          <p:cNvPr id="105" name="Google Shape;105;g310c113c4bf_0_52"/>
          <p:cNvGraphicFramePr/>
          <p:nvPr/>
        </p:nvGraphicFramePr>
        <p:xfrm>
          <a:off x="1112238" y="1041613"/>
          <a:ext cx="3000000" cy="3000000"/>
        </p:xfrm>
        <a:graphic>
          <a:graphicData uri="http://schemas.openxmlformats.org/drawingml/2006/table">
            <a:tbl>
              <a:tblPr>
                <a:noFill/>
                <a:tableStyleId>{757D8399-E9D8-4CAC-9948-0B23722F5AA8}</a:tableStyleId>
              </a:tblPr>
              <a:tblGrid>
                <a:gridCol w="676275"/>
                <a:gridCol w="1266825"/>
                <a:gridCol w="1295400"/>
                <a:gridCol w="1722025"/>
                <a:gridCol w="2310700"/>
              </a:tblGrid>
              <a:tr h="398950">
                <a:tc rowSpan="2">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rowSpan="2">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Safety </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OSHA Transport requirements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Fits within OSHA standards </a:t>
                      </a:r>
                      <a:endParaRPr sz="110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(29 CFR</a:t>
                      </a:r>
                      <a:r>
                        <a:rPr lang="en-US" sz="1100" u="none" cap="none" strike="noStrike">
                          <a:latin typeface="Times New Roman"/>
                          <a:ea typeface="Times New Roman"/>
                          <a:cs typeface="Times New Roman"/>
                          <a:sym typeface="Times New Roman"/>
                        </a:rPr>
                        <a:t> </a:t>
                      </a:r>
                      <a:r>
                        <a:rPr lang="en-US" sz="1100" u="none" cap="none" strike="noStrike">
                          <a:latin typeface="Times New Roman"/>
                          <a:ea typeface="Times New Roman"/>
                          <a:cs typeface="Times New Roman"/>
                          <a:sym typeface="Times New Roman"/>
                        </a:rPr>
                        <a:t>1910.147,</a:t>
                      </a:r>
                      <a:r>
                        <a:rPr lang="en-US" sz="1100">
                          <a:latin typeface="Times New Roman"/>
                          <a:ea typeface="Times New Roman"/>
                          <a:cs typeface="Times New Roman"/>
                          <a:sym typeface="Times New Roman"/>
                        </a:rPr>
                        <a:t>212,217</a:t>
                      </a:r>
                      <a:r>
                        <a:rPr lang="en-US" sz="1100" u="none" cap="none" strike="noStrike">
                          <a:latin typeface="Times New Roman"/>
                          <a:ea typeface="Times New Roman"/>
                          <a:cs typeface="Times New Roman"/>
                          <a:sym typeface="Times New Roman"/>
                        </a:rPr>
                        <a:t>)</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r h="398950">
                <a:tc vMerge="1"/>
                <a:tc vMerge="1"/>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ISO and ASTM safety Standards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Fits within the given standards </a:t>
                      </a:r>
                      <a:endParaRPr sz="110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(ASTM </a:t>
                      </a:r>
                      <a:r>
                        <a:rPr lang="en-US" sz="1100">
                          <a:latin typeface="Times New Roman"/>
                          <a:ea typeface="Times New Roman"/>
                          <a:cs typeface="Times New Roman"/>
                          <a:sym typeface="Times New Roman"/>
                        </a:rPr>
                        <a:t>E3106</a:t>
                      </a:r>
                      <a:r>
                        <a:rPr lang="en-US" sz="1100" u="none" cap="none" strike="noStrike">
                          <a:latin typeface="Times New Roman"/>
                          <a:ea typeface="Times New Roman"/>
                          <a:cs typeface="Times New Roman"/>
                          <a:sym typeface="Times New Roman"/>
                        </a:rPr>
                        <a:t>, etc.)</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r h="6900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Pill Spillage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Number of pills leaving bottles during ‘Back Station’ process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Minimal error +/- 1 pill from nominal value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r h="398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Minimize Cost</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Cost ($)</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20% less than given budget ($400)</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Low cost appeals to potential consumers, especially in competition.</a:t>
                      </a:r>
                      <a:endParaRPr sz="1100" u="none" cap="none" strike="noStrike">
                        <a:latin typeface="Times New Roman"/>
                        <a:ea typeface="Times New Roman"/>
                        <a:cs typeface="Times New Roman"/>
                        <a:sym typeface="Times New Roman"/>
                      </a:endParaRPr>
                    </a:p>
                  </a:txBody>
                  <a:tcPr marT="63500" marB="63500" marR="63500" marL="63500"/>
                </a:tc>
              </a:tr>
              <a:tr h="43450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Minimal Product Waste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Product waste (lbs)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&lt; 5 lbs Product waste </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r h="398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5</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Ease of set up</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 People Required to Set up</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 people.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Project Definition and Sponsor [1]</a:t>
                      </a:r>
                      <a:endParaRPr sz="1100" u="none" cap="none" strike="noStrike">
                        <a:latin typeface="Times New Roman"/>
                        <a:ea typeface="Times New Roman"/>
                        <a:cs typeface="Times New Roman"/>
                        <a:sym typeface="Times New Roman"/>
                      </a:endParaRPr>
                    </a:p>
                  </a:txBody>
                  <a:tcPr marT="63500" marB="63500" marR="63500" marL="63500"/>
                </a:tc>
              </a:tr>
            </a:tbl>
          </a:graphicData>
        </a:graphic>
      </p:graphicFrame>
      <p:graphicFrame>
        <p:nvGraphicFramePr>
          <p:cNvPr id="106" name="Google Shape;106;g310c113c4bf_0_52"/>
          <p:cNvGraphicFramePr/>
          <p:nvPr/>
        </p:nvGraphicFramePr>
        <p:xfrm>
          <a:off x="1112250" y="743175"/>
          <a:ext cx="3000000" cy="3000000"/>
        </p:xfrm>
        <a:graphic>
          <a:graphicData uri="http://schemas.openxmlformats.org/drawingml/2006/table">
            <a:tbl>
              <a:tblPr>
                <a:noFill/>
                <a:tableStyleId>{757D8399-E9D8-4CAC-9948-0B23722F5AA8}</a:tableStyleId>
              </a:tblPr>
              <a:tblGrid>
                <a:gridCol w="676275"/>
                <a:gridCol w="1266825"/>
                <a:gridCol w="1295400"/>
                <a:gridCol w="1722025"/>
                <a:gridCol w="2310700"/>
              </a:tblGrid>
              <a:tr h="2381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Priority</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Want/ Constraint</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Metric</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Target Value</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Justification</a:t>
                      </a:r>
                      <a:endParaRPr b="1" sz="1100" u="none" cap="none" strike="noStrike">
                        <a:latin typeface="Times New Roman"/>
                        <a:ea typeface="Times New Roman"/>
                        <a:cs typeface="Times New Roman"/>
                        <a:sym typeface="Times New Roman"/>
                      </a:endParaRPr>
                    </a:p>
                  </a:txBody>
                  <a:tcPr marT="63500" marB="63500" marR="63500" marL="6350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g2d526cac252_0_7"/>
          <p:cNvSpPr txBox="1"/>
          <p:nvPr>
            <p:ph type="title"/>
          </p:nvPr>
        </p:nvSpPr>
        <p:spPr>
          <a:xfrm>
            <a:off x="124275" y="63550"/>
            <a:ext cx="89439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Concept Selection and Generation: Cap Descrambler</a:t>
            </a:r>
            <a:endParaRPr>
              <a:latin typeface="Times New Roman"/>
              <a:ea typeface="Times New Roman"/>
              <a:cs typeface="Times New Roman"/>
              <a:sym typeface="Times New Roman"/>
            </a:endParaRPr>
          </a:p>
        </p:txBody>
      </p:sp>
      <p:sp>
        <p:nvSpPr>
          <p:cNvPr id="113" name="Google Shape;113;g2d526cac252_0_7"/>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
        <p:nvSpPr>
          <p:cNvPr id="114" name="Google Shape;114;g2d526cac252_0_7"/>
          <p:cNvSpPr txBox="1"/>
          <p:nvPr/>
        </p:nvSpPr>
        <p:spPr>
          <a:xfrm>
            <a:off x="7175800" y="2076988"/>
            <a:ext cx="1545900" cy="687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Wi</a:t>
            </a:r>
            <a:endParaRPr b="0" i="0" sz="1800" u="none" cap="none" strike="noStrike">
              <a:solidFill>
                <a:schemeClr val="lt1"/>
              </a:solidFill>
              <a:latin typeface="Calibri"/>
              <a:ea typeface="Calibri"/>
              <a:cs typeface="Calibri"/>
              <a:sym typeface="Calibri"/>
            </a:endParaRPr>
          </a:p>
        </p:txBody>
      </p:sp>
      <p:graphicFrame>
        <p:nvGraphicFramePr>
          <p:cNvPr id="115" name="Google Shape;115;g2d526cac252_0_7"/>
          <p:cNvGraphicFramePr/>
          <p:nvPr/>
        </p:nvGraphicFramePr>
        <p:xfrm>
          <a:off x="334725" y="1094925"/>
          <a:ext cx="3000000" cy="3000000"/>
        </p:xfrm>
        <a:graphic>
          <a:graphicData uri="http://schemas.openxmlformats.org/drawingml/2006/table">
            <a:tbl>
              <a:tblPr>
                <a:noFill/>
                <a:tableStyleId>{757D8399-E9D8-4CAC-9948-0B23722F5AA8}</a:tableStyleId>
              </a:tblPr>
              <a:tblGrid>
                <a:gridCol w="1124075"/>
                <a:gridCol w="1115200"/>
                <a:gridCol w="1172425"/>
                <a:gridCol w="1058025"/>
                <a:gridCol w="1097500"/>
              </a:tblGrid>
              <a:tr h="516625">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Concept</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 Vertical Conveyor Belt</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 Ultrasonic Descrambler</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 Center of Gravity </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Rotary Descrambler</a:t>
                      </a:r>
                      <a:endParaRPr b="1" sz="1100" u="none" cap="none" strike="noStrike">
                        <a:latin typeface="Times New Roman"/>
                        <a:ea typeface="Times New Roman"/>
                        <a:cs typeface="Times New Roman"/>
                        <a:sym typeface="Times New Roman"/>
                      </a:endParaRPr>
                    </a:p>
                  </a:txBody>
                  <a:tcPr marT="63500" marB="63500" marR="63500" marL="63500" anchor="ctr"/>
                </a:tc>
              </a:tr>
              <a:tr h="4269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Automation</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r>
              <a:tr h="4269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Descrambling</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r>
              <a:tr h="4269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Speed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5</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r>
              <a:tr h="4269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Low Cost</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r>
              <a:tr h="4269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Totals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16</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7</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8</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8</a:t>
                      </a:r>
                      <a:endParaRPr sz="1100" u="none" cap="none" strike="noStrike">
                        <a:latin typeface="Times New Roman"/>
                        <a:ea typeface="Times New Roman"/>
                        <a:cs typeface="Times New Roman"/>
                        <a:sym typeface="Times New Roman"/>
                      </a:endParaRPr>
                    </a:p>
                  </a:txBody>
                  <a:tcPr marT="63500" marB="63500" marR="63500" marL="63500"/>
                </a:tc>
              </a:tr>
            </a:tbl>
          </a:graphicData>
        </a:graphic>
      </p:graphicFrame>
      <p:pic>
        <p:nvPicPr>
          <p:cNvPr id="116" name="Google Shape;116;g2d526cac252_0_7"/>
          <p:cNvPicPr preferRelativeResize="0"/>
          <p:nvPr/>
        </p:nvPicPr>
        <p:blipFill rotWithShape="1">
          <a:blip r:embed="rId3">
            <a:alphaModFix/>
          </a:blip>
          <a:srcRect b="0" l="0" r="0" t="0"/>
          <a:stretch/>
        </p:blipFill>
        <p:spPr>
          <a:xfrm>
            <a:off x="6375576" y="806650"/>
            <a:ext cx="2389450" cy="3608098"/>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311dfd42b72_0_14"/>
          <p:cNvSpPr txBox="1"/>
          <p:nvPr>
            <p:ph type="title"/>
          </p:nvPr>
        </p:nvSpPr>
        <p:spPr>
          <a:xfrm>
            <a:off x="165475" y="63550"/>
            <a:ext cx="87480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Concept Selection and Generation: Capping Station</a:t>
            </a:r>
            <a:endParaRPr>
              <a:latin typeface="Times New Roman"/>
              <a:ea typeface="Times New Roman"/>
              <a:cs typeface="Times New Roman"/>
              <a:sym typeface="Times New Roman"/>
            </a:endParaRPr>
          </a:p>
        </p:txBody>
      </p:sp>
      <p:sp>
        <p:nvSpPr>
          <p:cNvPr id="123" name="Google Shape;123;g311dfd42b72_0_14"/>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
        <p:nvSpPr>
          <p:cNvPr id="124" name="Google Shape;124;g311dfd42b72_0_14"/>
          <p:cNvSpPr txBox="1"/>
          <p:nvPr/>
        </p:nvSpPr>
        <p:spPr>
          <a:xfrm>
            <a:off x="7242475" y="1251075"/>
            <a:ext cx="1545900" cy="687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WiWWi</a:t>
            </a:r>
            <a:endParaRPr b="0" i="0" sz="1800" u="none" cap="none" strike="noStrike">
              <a:solidFill>
                <a:schemeClr val="lt1"/>
              </a:solidFill>
              <a:latin typeface="Calibri"/>
              <a:ea typeface="Calibri"/>
              <a:cs typeface="Calibri"/>
              <a:sym typeface="Calibri"/>
            </a:endParaRPr>
          </a:p>
        </p:txBody>
      </p:sp>
      <p:graphicFrame>
        <p:nvGraphicFramePr>
          <p:cNvPr id="125" name="Google Shape;125;g311dfd42b72_0_14"/>
          <p:cNvGraphicFramePr/>
          <p:nvPr/>
        </p:nvGraphicFramePr>
        <p:xfrm>
          <a:off x="364225" y="1109875"/>
          <a:ext cx="3000000" cy="3000000"/>
        </p:xfrm>
        <a:graphic>
          <a:graphicData uri="http://schemas.openxmlformats.org/drawingml/2006/table">
            <a:tbl>
              <a:tblPr>
                <a:noFill/>
                <a:tableStyleId>{757D8399-E9D8-4CAC-9948-0B23722F5AA8}</a:tableStyleId>
              </a:tblPr>
              <a:tblGrid>
                <a:gridCol w="1425950"/>
                <a:gridCol w="1425950"/>
                <a:gridCol w="1425950"/>
                <a:gridCol w="1425950"/>
              </a:tblGrid>
              <a:tr h="459725">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Concept</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 Twister </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Rotating Discs</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Leading Lines</a:t>
                      </a:r>
                      <a:endParaRPr b="1" sz="1100" u="none" cap="none" strike="noStrike">
                        <a:latin typeface="Times New Roman"/>
                        <a:ea typeface="Times New Roman"/>
                        <a:cs typeface="Times New Roman"/>
                        <a:sym typeface="Times New Roman"/>
                      </a:endParaRPr>
                    </a:p>
                  </a:txBody>
                  <a:tcPr marT="63500" marB="63500" marR="63500" marL="63500" anchor="ctr"/>
                </a:tc>
              </a:tr>
              <a:tr h="45972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Compactness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r>
              <a:tr h="45972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Capping</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r>
              <a:tr h="45972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Speed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r>
              <a:tr h="45972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Low Cost</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r>
              <a:tr h="45972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Totals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11</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5</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8</a:t>
                      </a:r>
                      <a:endParaRPr sz="1100" u="none" cap="none" strike="noStrike">
                        <a:latin typeface="Times New Roman"/>
                        <a:ea typeface="Times New Roman"/>
                        <a:cs typeface="Times New Roman"/>
                        <a:sym typeface="Times New Roman"/>
                      </a:endParaRPr>
                    </a:p>
                  </a:txBody>
                  <a:tcPr marT="63500" marB="63500" marR="63500" marL="63500"/>
                </a:tc>
              </a:tr>
            </a:tbl>
          </a:graphicData>
        </a:graphic>
      </p:graphicFrame>
      <p:pic>
        <p:nvPicPr>
          <p:cNvPr id="126" name="Google Shape;126;g311dfd42b72_0_14"/>
          <p:cNvPicPr preferRelativeResize="0"/>
          <p:nvPr/>
        </p:nvPicPr>
        <p:blipFill rotWithShape="1">
          <a:blip r:embed="rId3">
            <a:alphaModFix/>
          </a:blip>
          <a:srcRect b="0" l="2685" r="3099" t="0"/>
          <a:stretch/>
        </p:blipFill>
        <p:spPr>
          <a:xfrm>
            <a:off x="10721925" y="1251075"/>
            <a:ext cx="3092809" cy="1795900"/>
          </a:xfrm>
          <a:prstGeom prst="rect">
            <a:avLst/>
          </a:prstGeom>
          <a:noFill/>
          <a:ln cap="flat" cmpd="sng" w="9525">
            <a:solidFill>
              <a:srgbClr val="000000"/>
            </a:solidFill>
            <a:prstDash val="solid"/>
            <a:round/>
            <a:headEnd len="sm" w="sm" type="none"/>
            <a:tailEnd len="sm" w="sm" type="none"/>
          </a:ln>
        </p:spPr>
      </p:pic>
      <p:pic>
        <p:nvPicPr>
          <p:cNvPr id="127" name="Google Shape;127;g311dfd42b72_0_14"/>
          <p:cNvPicPr preferRelativeResize="0"/>
          <p:nvPr/>
        </p:nvPicPr>
        <p:blipFill rotWithShape="1">
          <a:blip r:embed="rId4">
            <a:alphaModFix/>
          </a:blip>
          <a:srcRect b="0" l="0" r="0" t="0"/>
          <a:stretch/>
        </p:blipFill>
        <p:spPr>
          <a:xfrm>
            <a:off x="6115175" y="1370062"/>
            <a:ext cx="2962151" cy="2403380"/>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g311dfd42b72_0_4"/>
          <p:cNvSpPr txBox="1"/>
          <p:nvPr>
            <p:ph type="title"/>
          </p:nvPr>
        </p:nvSpPr>
        <p:spPr>
          <a:xfrm>
            <a:off x="457200" y="6355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Concept Selection and Generation: Part Rejector</a:t>
            </a:r>
            <a:endParaRPr>
              <a:latin typeface="Times New Roman"/>
              <a:ea typeface="Times New Roman"/>
              <a:cs typeface="Times New Roman"/>
              <a:sym typeface="Times New Roman"/>
            </a:endParaRPr>
          </a:p>
        </p:txBody>
      </p:sp>
      <p:sp>
        <p:nvSpPr>
          <p:cNvPr id="134" name="Google Shape;134;g311dfd42b72_0_4"/>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
        <p:nvSpPr>
          <p:cNvPr id="135" name="Google Shape;135;g311dfd42b72_0_4"/>
          <p:cNvSpPr txBox="1"/>
          <p:nvPr/>
        </p:nvSpPr>
        <p:spPr>
          <a:xfrm>
            <a:off x="7242475" y="1251075"/>
            <a:ext cx="1545900" cy="687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WiWWi</a:t>
            </a:r>
            <a:endParaRPr b="0" i="0" sz="1800" u="none" cap="none" strike="noStrike">
              <a:solidFill>
                <a:schemeClr val="lt1"/>
              </a:solidFill>
              <a:latin typeface="Calibri"/>
              <a:ea typeface="Calibri"/>
              <a:cs typeface="Calibri"/>
              <a:sym typeface="Calibri"/>
            </a:endParaRPr>
          </a:p>
        </p:txBody>
      </p:sp>
      <p:graphicFrame>
        <p:nvGraphicFramePr>
          <p:cNvPr id="136" name="Google Shape;136;g311dfd42b72_0_4"/>
          <p:cNvGraphicFramePr/>
          <p:nvPr/>
        </p:nvGraphicFramePr>
        <p:xfrm>
          <a:off x="176025" y="1102800"/>
          <a:ext cx="3000000" cy="3000000"/>
        </p:xfrm>
        <a:graphic>
          <a:graphicData uri="http://schemas.openxmlformats.org/drawingml/2006/table">
            <a:tbl>
              <a:tblPr>
                <a:noFill/>
                <a:tableStyleId>{757D8399-E9D8-4CAC-9948-0B23722F5AA8}</a:tableStyleId>
              </a:tblPr>
              <a:tblGrid>
                <a:gridCol w="988450"/>
                <a:gridCol w="988450"/>
                <a:gridCol w="988450"/>
                <a:gridCol w="988450"/>
                <a:gridCol w="1157775"/>
                <a:gridCol w="819100"/>
              </a:tblGrid>
              <a:tr h="378300">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Concept</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Break Beam</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Solenoid</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Vibration</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Floor Removal</a:t>
                      </a:r>
                      <a:endParaRPr b="1" sz="1100" u="none" cap="none" strike="noStrike">
                        <a:latin typeface="Times New Roman"/>
                        <a:ea typeface="Times New Roman"/>
                        <a:cs typeface="Times New Roman"/>
                        <a:sym typeface="Times New Roman"/>
                      </a:endParaRPr>
                    </a:p>
                  </a:txBody>
                  <a:tcPr marT="63500" marB="63500" marR="63500" marL="63500" anchor="ct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Pivot</a:t>
                      </a:r>
                      <a:endParaRPr b="1" sz="1100" u="none" cap="none" strike="noStrike">
                        <a:latin typeface="Times New Roman"/>
                        <a:ea typeface="Times New Roman"/>
                        <a:cs typeface="Times New Roman"/>
                        <a:sym typeface="Times New Roman"/>
                      </a:endParaRPr>
                    </a:p>
                  </a:txBody>
                  <a:tcPr marT="63500" marB="63500" marR="63500" marL="63500" anchor="ctr"/>
                </a:tc>
              </a:tr>
              <a:tr h="59565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Building Difficulty</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r>
              <a:tr h="4950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Rejection / Detection</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r>
              <a:tr h="3783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Speed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5</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5</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r>
              <a:tr h="3783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Low Cost</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r>
              <a:tr h="3783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Totals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16</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17</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6</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10</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12</a:t>
                      </a:r>
                      <a:endParaRPr sz="1100" u="none" cap="none" strike="noStrike">
                        <a:latin typeface="Times New Roman"/>
                        <a:ea typeface="Times New Roman"/>
                        <a:cs typeface="Times New Roman"/>
                        <a:sym typeface="Times New Roman"/>
                      </a:endParaRPr>
                    </a:p>
                  </a:txBody>
                  <a:tcPr marT="63500" marB="63500" marR="63500" marL="63500"/>
                </a:tc>
              </a:tr>
            </a:tbl>
          </a:graphicData>
        </a:graphic>
      </p:graphicFrame>
      <p:pic>
        <p:nvPicPr>
          <p:cNvPr id="137" name="Google Shape;137;g311dfd42b72_0_4"/>
          <p:cNvPicPr preferRelativeResize="0"/>
          <p:nvPr/>
        </p:nvPicPr>
        <p:blipFill rotWithShape="1">
          <a:blip r:embed="rId3">
            <a:alphaModFix/>
          </a:blip>
          <a:srcRect b="0" l="0" r="0" t="0"/>
          <a:stretch/>
        </p:blipFill>
        <p:spPr>
          <a:xfrm>
            <a:off x="11576275" y="152762"/>
            <a:ext cx="2875324" cy="2066925"/>
          </a:xfrm>
          <a:prstGeom prst="rect">
            <a:avLst/>
          </a:prstGeom>
          <a:noFill/>
          <a:ln cap="flat" cmpd="sng" w="9525">
            <a:solidFill>
              <a:srgbClr val="000000"/>
            </a:solidFill>
            <a:prstDash val="solid"/>
            <a:round/>
            <a:headEnd len="sm" w="sm" type="none"/>
            <a:tailEnd len="sm" w="sm" type="none"/>
          </a:ln>
        </p:spPr>
      </p:pic>
      <p:pic>
        <p:nvPicPr>
          <p:cNvPr id="138" name="Google Shape;138;g311dfd42b72_0_4"/>
          <p:cNvPicPr preferRelativeResize="0"/>
          <p:nvPr/>
        </p:nvPicPr>
        <p:blipFill rotWithShape="1">
          <a:blip r:embed="rId4">
            <a:alphaModFix/>
          </a:blip>
          <a:srcRect b="4596" l="0" r="0" t="5281"/>
          <a:stretch/>
        </p:blipFill>
        <p:spPr>
          <a:xfrm>
            <a:off x="6589337" y="2457800"/>
            <a:ext cx="2066925" cy="2066925"/>
          </a:xfrm>
          <a:prstGeom prst="rect">
            <a:avLst/>
          </a:prstGeom>
          <a:noFill/>
          <a:ln cap="flat" cmpd="sng" w="9525">
            <a:solidFill>
              <a:srgbClr val="000000"/>
            </a:solidFill>
            <a:prstDash val="solid"/>
            <a:round/>
            <a:headEnd len="sm" w="sm" type="none"/>
            <a:tailEnd len="sm" w="sm" type="none"/>
          </a:ln>
        </p:spPr>
      </p:pic>
      <p:pic>
        <p:nvPicPr>
          <p:cNvPr id="139" name="Google Shape;139;g311dfd42b72_0_4"/>
          <p:cNvPicPr preferRelativeResize="0"/>
          <p:nvPr/>
        </p:nvPicPr>
        <p:blipFill rotWithShape="1">
          <a:blip r:embed="rId5">
            <a:alphaModFix/>
          </a:blip>
          <a:srcRect b="0" l="0" r="0" t="0"/>
          <a:stretch/>
        </p:blipFill>
        <p:spPr>
          <a:xfrm>
            <a:off x="6534702" y="682675"/>
            <a:ext cx="2176200" cy="1662977"/>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312f4e59415_2_0"/>
          <p:cNvSpPr txBox="1"/>
          <p:nvPr>
            <p:ph type="title"/>
          </p:nvPr>
        </p:nvSpPr>
        <p:spPr>
          <a:xfrm>
            <a:off x="457200" y="126675"/>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Overview of Final Design</a:t>
            </a:r>
            <a:endParaRPr>
              <a:latin typeface="Times New Roman"/>
              <a:ea typeface="Times New Roman"/>
              <a:cs typeface="Times New Roman"/>
              <a:sym typeface="Times New Roman"/>
            </a:endParaRPr>
          </a:p>
        </p:txBody>
      </p:sp>
      <p:sp>
        <p:nvSpPr>
          <p:cNvPr id="146" name="Google Shape;146;g312f4e59415_2_0"/>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
        <p:nvSpPr>
          <p:cNvPr id="147" name="Google Shape;147;g312f4e59415_2_0"/>
          <p:cNvSpPr/>
          <p:nvPr/>
        </p:nvSpPr>
        <p:spPr>
          <a:xfrm>
            <a:off x="2204900" y="965625"/>
            <a:ext cx="1127400" cy="665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Times New Roman"/>
                <a:ea typeface="Times New Roman"/>
                <a:cs typeface="Times New Roman"/>
                <a:sym typeface="Times New Roman"/>
              </a:rPr>
              <a:t>Caps enter at random orientations</a:t>
            </a:r>
            <a:endParaRPr b="0" i="0" sz="1400" u="none" cap="none" strike="noStrike">
              <a:solidFill>
                <a:srgbClr val="000000"/>
              </a:solidFill>
              <a:latin typeface="Times New Roman"/>
              <a:ea typeface="Times New Roman"/>
              <a:cs typeface="Times New Roman"/>
              <a:sym typeface="Times New Roman"/>
            </a:endParaRPr>
          </a:p>
        </p:txBody>
      </p:sp>
      <p:cxnSp>
        <p:nvCxnSpPr>
          <p:cNvPr id="148" name="Google Shape;148;g312f4e59415_2_0"/>
          <p:cNvCxnSpPr/>
          <p:nvPr/>
        </p:nvCxnSpPr>
        <p:spPr>
          <a:xfrm flipH="1">
            <a:off x="2767700" y="1631025"/>
            <a:ext cx="1800" cy="355800"/>
          </a:xfrm>
          <a:prstGeom prst="straightConnector1">
            <a:avLst/>
          </a:prstGeom>
          <a:noFill/>
          <a:ln cap="flat" cmpd="sng" w="9525">
            <a:solidFill>
              <a:schemeClr val="dk1"/>
            </a:solidFill>
            <a:prstDash val="solid"/>
            <a:round/>
            <a:headEnd len="sm" w="sm" type="none"/>
            <a:tailEnd len="med" w="med" type="triangle"/>
          </a:ln>
        </p:spPr>
      </p:cxnSp>
      <p:sp>
        <p:nvSpPr>
          <p:cNvPr id="149" name="Google Shape;149;g312f4e59415_2_0"/>
          <p:cNvSpPr/>
          <p:nvPr/>
        </p:nvSpPr>
        <p:spPr>
          <a:xfrm>
            <a:off x="2204900" y="1986825"/>
            <a:ext cx="1127400" cy="496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Times New Roman"/>
                <a:ea typeface="Times New Roman"/>
                <a:cs typeface="Times New Roman"/>
                <a:sym typeface="Times New Roman"/>
              </a:rPr>
              <a:t>Cap Descrambler</a:t>
            </a:r>
            <a:endParaRPr b="0" i="0" sz="1400" u="none" cap="none" strike="noStrike">
              <a:solidFill>
                <a:srgbClr val="000000"/>
              </a:solidFill>
              <a:latin typeface="Times New Roman"/>
              <a:ea typeface="Times New Roman"/>
              <a:cs typeface="Times New Roman"/>
              <a:sym typeface="Times New Roman"/>
            </a:endParaRPr>
          </a:p>
        </p:txBody>
      </p:sp>
      <p:cxnSp>
        <p:nvCxnSpPr>
          <p:cNvPr id="150" name="Google Shape;150;g312f4e59415_2_0"/>
          <p:cNvCxnSpPr/>
          <p:nvPr/>
        </p:nvCxnSpPr>
        <p:spPr>
          <a:xfrm flipH="1">
            <a:off x="2767700" y="2483325"/>
            <a:ext cx="1800" cy="355800"/>
          </a:xfrm>
          <a:prstGeom prst="straightConnector1">
            <a:avLst/>
          </a:prstGeom>
          <a:noFill/>
          <a:ln cap="flat" cmpd="sng" w="9525">
            <a:solidFill>
              <a:schemeClr val="dk1"/>
            </a:solidFill>
            <a:prstDash val="solid"/>
            <a:round/>
            <a:headEnd len="sm" w="sm" type="none"/>
            <a:tailEnd len="med" w="med" type="triangle"/>
          </a:ln>
        </p:spPr>
      </p:cxnSp>
      <p:sp>
        <p:nvSpPr>
          <p:cNvPr id="151" name="Google Shape;151;g312f4e59415_2_0"/>
          <p:cNvSpPr/>
          <p:nvPr/>
        </p:nvSpPr>
        <p:spPr>
          <a:xfrm>
            <a:off x="2204900" y="2839275"/>
            <a:ext cx="1127400" cy="40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Times New Roman"/>
                <a:ea typeface="Times New Roman"/>
                <a:cs typeface="Times New Roman"/>
                <a:sym typeface="Times New Roman"/>
              </a:rPr>
              <a:t>Cap chute</a:t>
            </a:r>
            <a:endParaRPr b="0" i="0" sz="1400" u="none" cap="none" strike="noStrike">
              <a:solidFill>
                <a:srgbClr val="000000"/>
              </a:solidFill>
              <a:latin typeface="Times New Roman"/>
              <a:ea typeface="Times New Roman"/>
              <a:cs typeface="Times New Roman"/>
              <a:sym typeface="Times New Roman"/>
            </a:endParaRPr>
          </a:p>
        </p:txBody>
      </p:sp>
      <p:cxnSp>
        <p:nvCxnSpPr>
          <p:cNvPr id="152" name="Google Shape;152;g312f4e59415_2_0"/>
          <p:cNvCxnSpPr/>
          <p:nvPr/>
        </p:nvCxnSpPr>
        <p:spPr>
          <a:xfrm flipH="1">
            <a:off x="2767700" y="3244575"/>
            <a:ext cx="1800" cy="355800"/>
          </a:xfrm>
          <a:prstGeom prst="straightConnector1">
            <a:avLst/>
          </a:prstGeom>
          <a:noFill/>
          <a:ln cap="flat" cmpd="sng" w="9525">
            <a:solidFill>
              <a:schemeClr val="dk1"/>
            </a:solidFill>
            <a:prstDash val="solid"/>
            <a:round/>
            <a:headEnd len="sm" w="sm" type="none"/>
            <a:tailEnd len="med" w="med" type="triangle"/>
          </a:ln>
        </p:spPr>
      </p:cxnSp>
      <p:sp>
        <p:nvSpPr>
          <p:cNvPr id="153" name="Google Shape;153;g312f4e59415_2_0"/>
          <p:cNvSpPr/>
          <p:nvPr/>
        </p:nvSpPr>
        <p:spPr>
          <a:xfrm>
            <a:off x="1953800" y="3600375"/>
            <a:ext cx="1539300" cy="57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Times New Roman"/>
                <a:ea typeface="Times New Roman"/>
                <a:cs typeface="Times New Roman"/>
                <a:sym typeface="Times New Roman"/>
              </a:rPr>
              <a:t>Caps placed on bottle in correct orientation</a:t>
            </a:r>
            <a:endParaRPr b="0" i="0" sz="1400" u="none" cap="none" strike="noStrike">
              <a:solidFill>
                <a:srgbClr val="000000"/>
              </a:solidFill>
              <a:latin typeface="Times New Roman"/>
              <a:ea typeface="Times New Roman"/>
              <a:cs typeface="Times New Roman"/>
              <a:sym typeface="Times New Roman"/>
            </a:endParaRPr>
          </a:p>
        </p:txBody>
      </p:sp>
      <p:sp>
        <p:nvSpPr>
          <p:cNvPr id="154" name="Google Shape;154;g312f4e59415_2_0"/>
          <p:cNvSpPr/>
          <p:nvPr/>
        </p:nvSpPr>
        <p:spPr>
          <a:xfrm>
            <a:off x="3768963" y="3600375"/>
            <a:ext cx="1127400" cy="57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Times New Roman"/>
                <a:ea typeface="Times New Roman"/>
                <a:cs typeface="Times New Roman"/>
                <a:sym typeface="Times New Roman"/>
              </a:rPr>
              <a:t>Capping Mechanism</a:t>
            </a:r>
            <a:endParaRPr b="0" i="0" sz="1400" u="none" cap="none" strike="noStrike">
              <a:solidFill>
                <a:srgbClr val="000000"/>
              </a:solidFill>
              <a:latin typeface="Times New Roman"/>
              <a:ea typeface="Times New Roman"/>
              <a:cs typeface="Times New Roman"/>
              <a:sym typeface="Times New Roman"/>
            </a:endParaRPr>
          </a:p>
        </p:txBody>
      </p:sp>
      <p:sp>
        <p:nvSpPr>
          <p:cNvPr id="155" name="Google Shape;155;g312f4e59415_2_0"/>
          <p:cNvSpPr/>
          <p:nvPr/>
        </p:nvSpPr>
        <p:spPr>
          <a:xfrm>
            <a:off x="6605338" y="3600225"/>
            <a:ext cx="1127400" cy="57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Times New Roman"/>
                <a:ea typeface="Times New Roman"/>
                <a:cs typeface="Times New Roman"/>
                <a:sym typeface="Times New Roman"/>
              </a:rPr>
              <a:t>Part Rejector</a:t>
            </a:r>
            <a:endParaRPr b="0" i="0" sz="1400" u="none" cap="none" strike="noStrike">
              <a:solidFill>
                <a:srgbClr val="000000"/>
              </a:solidFill>
              <a:latin typeface="Times New Roman"/>
              <a:ea typeface="Times New Roman"/>
              <a:cs typeface="Times New Roman"/>
              <a:sym typeface="Times New Roman"/>
            </a:endParaRPr>
          </a:p>
        </p:txBody>
      </p:sp>
      <p:sp>
        <p:nvSpPr>
          <p:cNvPr id="156" name="Google Shape;156;g312f4e59415_2_0"/>
          <p:cNvSpPr/>
          <p:nvPr/>
        </p:nvSpPr>
        <p:spPr>
          <a:xfrm>
            <a:off x="8016600" y="3606075"/>
            <a:ext cx="1127400" cy="57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Times New Roman"/>
                <a:ea typeface="Times New Roman"/>
                <a:cs typeface="Times New Roman"/>
                <a:sym typeface="Times New Roman"/>
              </a:rPr>
              <a:t>Accepted Bottles exit</a:t>
            </a:r>
            <a:endParaRPr b="0" i="0" sz="1400" u="none" cap="none" strike="noStrike">
              <a:solidFill>
                <a:srgbClr val="000000"/>
              </a:solidFill>
              <a:latin typeface="Times New Roman"/>
              <a:ea typeface="Times New Roman"/>
              <a:cs typeface="Times New Roman"/>
              <a:sym typeface="Times New Roman"/>
            </a:endParaRPr>
          </a:p>
        </p:txBody>
      </p:sp>
      <p:sp>
        <p:nvSpPr>
          <p:cNvPr id="157" name="Google Shape;157;g312f4e59415_2_0"/>
          <p:cNvSpPr/>
          <p:nvPr/>
        </p:nvSpPr>
        <p:spPr>
          <a:xfrm>
            <a:off x="6605338" y="2483325"/>
            <a:ext cx="1127400" cy="57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Times New Roman"/>
                <a:ea typeface="Times New Roman"/>
                <a:cs typeface="Times New Roman"/>
                <a:sym typeface="Times New Roman"/>
              </a:rPr>
              <a:t>Rejected Bottles exit</a:t>
            </a:r>
            <a:endParaRPr b="0" i="0" sz="1400" u="none" cap="none" strike="noStrike">
              <a:solidFill>
                <a:srgbClr val="000000"/>
              </a:solidFill>
              <a:latin typeface="Times New Roman"/>
              <a:ea typeface="Times New Roman"/>
              <a:cs typeface="Times New Roman"/>
              <a:sym typeface="Times New Roman"/>
            </a:endParaRPr>
          </a:p>
        </p:txBody>
      </p:sp>
      <p:cxnSp>
        <p:nvCxnSpPr>
          <p:cNvPr id="158" name="Google Shape;158;g312f4e59415_2_0"/>
          <p:cNvCxnSpPr>
            <a:stCxn id="159" idx="3"/>
            <a:endCxn id="153" idx="1"/>
          </p:cNvCxnSpPr>
          <p:nvPr/>
        </p:nvCxnSpPr>
        <p:spPr>
          <a:xfrm flipH="1" rot="10800000">
            <a:off x="1713875" y="3889125"/>
            <a:ext cx="240000" cy="5700"/>
          </a:xfrm>
          <a:prstGeom prst="straightConnector1">
            <a:avLst/>
          </a:prstGeom>
          <a:noFill/>
          <a:ln cap="flat" cmpd="sng" w="9525">
            <a:solidFill>
              <a:schemeClr val="dk1"/>
            </a:solidFill>
            <a:prstDash val="solid"/>
            <a:round/>
            <a:headEnd len="sm" w="sm" type="none"/>
            <a:tailEnd len="med" w="med" type="triangle"/>
          </a:ln>
        </p:spPr>
      </p:cxnSp>
      <p:cxnSp>
        <p:nvCxnSpPr>
          <p:cNvPr id="160" name="Google Shape;160;g312f4e59415_2_0"/>
          <p:cNvCxnSpPr>
            <a:stCxn id="153" idx="3"/>
            <a:endCxn id="154" idx="1"/>
          </p:cNvCxnSpPr>
          <p:nvPr/>
        </p:nvCxnSpPr>
        <p:spPr>
          <a:xfrm>
            <a:off x="3493100" y="3889125"/>
            <a:ext cx="276000" cy="0"/>
          </a:xfrm>
          <a:prstGeom prst="straightConnector1">
            <a:avLst/>
          </a:prstGeom>
          <a:noFill/>
          <a:ln cap="flat" cmpd="sng" w="9525">
            <a:solidFill>
              <a:schemeClr val="dk1"/>
            </a:solidFill>
            <a:prstDash val="solid"/>
            <a:round/>
            <a:headEnd len="sm" w="sm" type="none"/>
            <a:tailEnd len="med" w="med" type="triangle"/>
          </a:ln>
        </p:spPr>
      </p:cxnSp>
      <p:cxnSp>
        <p:nvCxnSpPr>
          <p:cNvPr id="161" name="Google Shape;161;g312f4e59415_2_0"/>
          <p:cNvCxnSpPr>
            <a:endCxn id="157" idx="2"/>
          </p:cNvCxnSpPr>
          <p:nvPr/>
        </p:nvCxnSpPr>
        <p:spPr>
          <a:xfrm rot="10800000">
            <a:off x="7169038" y="3060825"/>
            <a:ext cx="900" cy="539400"/>
          </a:xfrm>
          <a:prstGeom prst="straightConnector1">
            <a:avLst/>
          </a:prstGeom>
          <a:noFill/>
          <a:ln cap="flat" cmpd="sng" w="9525">
            <a:solidFill>
              <a:schemeClr val="dk1"/>
            </a:solidFill>
            <a:prstDash val="solid"/>
            <a:round/>
            <a:headEnd len="sm" w="sm" type="none"/>
            <a:tailEnd len="med" w="med" type="triangle"/>
          </a:ln>
        </p:spPr>
      </p:cxnSp>
      <p:cxnSp>
        <p:nvCxnSpPr>
          <p:cNvPr id="162" name="Google Shape;162;g312f4e59415_2_0"/>
          <p:cNvCxnSpPr>
            <a:stCxn id="155" idx="3"/>
            <a:endCxn id="156" idx="1"/>
          </p:cNvCxnSpPr>
          <p:nvPr/>
        </p:nvCxnSpPr>
        <p:spPr>
          <a:xfrm>
            <a:off x="7732738" y="3888975"/>
            <a:ext cx="283800" cy="6000"/>
          </a:xfrm>
          <a:prstGeom prst="straightConnector1">
            <a:avLst/>
          </a:prstGeom>
          <a:noFill/>
          <a:ln cap="flat" cmpd="sng" w="9525">
            <a:solidFill>
              <a:schemeClr val="dk1"/>
            </a:solidFill>
            <a:prstDash val="solid"/>
            <a:round/>
            <a:headEnd len="sm" w="sm" type="none"/>
            <a:tailEnd len="med" w="med" type="triangle"/>
          </a:ln>
        </p:spPr>
      </p:cxnSp>
      <p:cxnSp>
        <p:nvCxnSpPr>
          <p:cNvPr id="163" name="Google Shape;163;g312f4e59415_2_0"/>
          <p:cNvCxnSpPr>
            <a:stCxn id="154" idx="3"/>
            <a:endCxn id="164" idx="1"/>
          </p:cNvCxnSpPr>
          <p:nvPr/>
        </p:nvCxnSpPr>
        <p:spPr>
          <a:xfrm>
            <a:off x="4896363" y="3889125"/>
            <a:ext cx="290700" cy="5700"/>
          </a:xfrm>
          <a:prstGeom prst="straightConnector1">
            <a:avLst/>
          </a:prstGeom>
          <a:noFill/>
          <a:ln cap="flat" cmpd="sng" w="9525">
            <a:solidFill>
              <a:schemeClr val="dk1"/>
            </a:solidFill>
            <a:prstDash val="solid"/>
            <a:round/>
            <a:headEnd len="sm" w="sm" type="none"/>
            <a:tailEnd len="med" w="med" type="triangle"/>
          </a:ln>
        </p:spPr>
      </p:cxnSp>
      <p:sp>
        <p:nvSpPr>
          <p:cNvPr id="164" name="Google Shape;164;g312f4e59415_2_0"/>
          <p:cNvSpPr/>
          <p:nvPr/>
        </p:nvSpPr>
        <p:spPr>
          <a:xfrm>
            <a:off x="5187150" y="3606075"/>
            <a:ext cx="1127400" cy="57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Times New Roman"/>
                <a:ea typeface="Times New Roman"/>
                <a:cs typeface="Times New Roman"/>
                <a:sym typeface="Times New Roman"/>
              </a:rPr>
              <a:t>Cap Sensing</a:t>
            </a:r>
            <a:endParaRPr b="0" i="0" sz="1400" u="none" cap="none" strike="noStrike">
              <a:solidFill>
                <a:srgbClr val="000000"/>
              </a:solidFill>
              <a:latin typeface="Times New Roman"/>
              <a:ea typeface="Times New Roman"/>
              <a:cs typeface="Times New Roman"/>
              <a:sym typeface="Times New Roman"/>
            </a:endParaRPr>
          </a:p>
        </p:txBody>
      </p:sp>
      <p:cxnSp>
        <p:nvCxnSpPr>
          <p:cNvPr id="165" name="Google Shape;165;g312f4e59415_2_0"/>
          <p:cNvCxnSpPr>
            <a:stCxn id="164" idx="3"/>
            <a:endCxn id="155" idx="1"/>
          </p:cNvCxnSpPr>
          <p:nvPr/>
        </p:nvCxnSpPr>
        <p:spPr>
          <a:xfrm flipH="1" rot="10800000">
            <a:off x="6314550" y="3889125"/>
            <a:ext cx="290700" cy="5700"/>
          </a:xfrm>
          <a:prstGeom prst="straightConnector1">
            <a:avLst/>
          </a:prstGeom>
          <a:noFill/>
          <a:ln cap="flat" cmpd="sng" w="9525">
            <a:solidFill>
              <a:schemeClr val="dk1"/>
            </a:solidFill>
            <a:prstDash val="solid"/>
            <a:round/>
            <a:headEnd len="sm" w="sm" type="none"/>
            <a:tailEnd len="med" w="med" type="triangle"/>
          </a:ln>
        </p:spPr>
      </p:cxnSp>
      <p:sp>
        <p:nvSpPr>
          <p:cNvPr id="159" name="Google Shape;159;g312f4e59415_2_0"/>
          <p:cNvSpPr/>
          <p:nvPr/>
        </p:nvSpPr>
        <p:spPr>
          <a:xfrm>
            <a:off x="80675" y="3468075"/>
            <a:ext cx="1633200" cy="853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cap="none" strike="noStrike">
                <a:solidFill>
                  <a:schemeClr val="dk1"/>
                </a:solidFill>
                <a:latin typeface="Times New Roman"/>
                <a:ea typeface="Times New Roman"/>
                <a:cs typeface="Times New Roman"/>
                <a:sym typeface="Times New Roman"/>
              </a:rPr>
              <a:t>Conveyor Belt feeds bottle into Rotary Table</a:t>
            </a:r>
            <a:endParaRPr b="0" i="0" sz="1400" u="none" cap="none" strike="noStrike">
              <a:solidFill>
                <a:srgbClr val="000000"/>
              </a:solidFill>
              <a:latin typeface="Times New Roman"/>
              <a:ea typeface="Times New Roman"/>
              <a:cs typeface="Times New Roman"/>
              <a:sym typeface="Times New Roman"/>
            </a:endParaRPr>
          </a:p>
        </p:txBody>
      </p:sp>
      <p:sp>
        <p:nvSpPr>
          <p:cNvPr id="166" name="Google Shape;166;g312f4e59415_2_0"/>
          <p:cNvSpPr/>
          <p:nvPr/>
        </p:nvSpPr>
        <p:spPr>
          <a:xfrm>
            <a:off x="80675" y="2246650"/>
            <a:ext cx="1633200" cy="7431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400"/>
              <a:buFont typeface="Arial"/>
              <a:buNone/>
            </a:pPr>
            <a:r>
              <a:rPr b="0" i="0" lang="en-US" sz="1400" u="none" cap="none" strike="noStrike">
                <a:solidFill>
                  <a:schemeClr val="dk1"/>
                </a:solidFill>
                <a:latin typeface="Times New Roman"/>
                <a:ea typeface="Times New Roman"/>
                <a:cs typeface="Times New Roman"/>
                <a:sym typeface="Times New Roman"/>
              </a:rPr>
              <a:t>Bottle accepted from Front Station onto Conveyor belt</a:t>
            </a:r>
            <a:endParaRPr b="0" i="0" sz="1400" u="none" cap="none" strike="noStrike">
              <a:solidFill>
                <a:srgbClr val="000000"/>
              </a:solidFill>
              <a:latin typeface="Times New Roman"/>
              <a:ea typeface="Times New Roman"/>
              <a:cs typeface="Times New Roman"/>
              <a:sym typeface="Times New Roman"/>
            </a:endParaRPr>
          </a:p>
        </p:txBody>
      </p:sp>
      <p:cxnSp>
        <p:nvCxnSpPr>
          <p:cNvPr id="167" name="Google Shape;167;g312f4e59415_2_0"/>
          <p:cNvCxnSpPr>
            <a:stCxn id="166" idx="2"/>
            <a:endCxn id="159" idx="0"/>
          </p:cNvCxnSpPr>
          <p:nvPr/>
        </p:nvCxnSpPr>
        <p:spPr>
          <a:xfrm>
            <a:off x="897275" y="2989750"/>
            <a:ext cx="0" cy="478200"/>
          </a:xfrm>
          <a:prstGeom prst="straightConnector1">
            <a:avLst/>
          </a:prstGeom>
          <a:noFill/>
          <a:ln cap="flat" cmpd="sng" w="9525">
            <a:solidFill>
              <a:schemeClr val="dk1"/>
            </a:solidFill>
            <a:prstDash val="solid"/>
            <a:round/>
            <a:headEnd len="sm" w="sm"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502ce56ed3_0_3"/>
          <p:cNvSpPr txBox="1"/>
          <p:nvPr>
            <p:ph type="title"/>
          </p:nvPr>
        </p:nvSpPr>
        <p:spPr>
          <a:xfrm>
            <a:off x="457200" y="5715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Overview of Final Design</a:t>
            </a:r>
            <a:endParaRPr>
              <a:latin typeface="Times New Roman"/>
              <a:ea typeface="Times New Roman"/>
              <a:cs typeface="Times New Roman"/>
              <a:sym typeface="Times New Roman"/>
            </a:endParaRPr>
          </a:p>
        </p:txBody>
      </p:sp>
      <p:sp>
        <p:nvSpPr>
          <p:cNvPr id="174" name="Google Shape;174;g3502ce56ed3_0_3"/>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
        <p:nvSpPr>
          <p:cNvPr id="175" name="Google Shape;175;g3502ce56ed3_0_3"/>
          <p:cNvSpPr txBox="1"/>
          <p:nvPr/>
        </p:nvSpPr>
        <p:spPr>
          <a:xfrm>
            <a:off x="412975" y="2296025"/>
            <a:ext cx="1063800" cy="23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Times New Roman"/>
                <a:ea typeface="Times New Roman"/>
                <a:cs typeface="Times New Roman"/>
                <a:sym typeface="Times New Roman"/>
              </a:rPr>
              <a:t>Rejector Arm</a:t>
            </a:r>
            <a:endParaRPr b="0" i="0" sz="1100" u="none" cap="none" strike="noStrike">
              <a:solidFill>
                <a:schemeClr val="dk1"/>
              </a:solidFill>
              <a:latin typeface="Times New Roman"/>
              <a:ea typeface="Times New Roman"/>
              <a:cs typeface="Times New Roman"/>
              <a:sym typeface="Times New Roman"/>
            </a:endParaRPr>
          </a:p>
        </p:txBody>
      </p:sp>
      <p:sp>
        <p:nvSpPr>
          <p:cNvPr id="176" name="Google Shape;176;g3502ce56ed3_0_3"/>
          <p:cNvSpPr txBox="1"/>
          <p:nvPr/>
        </p:nvSpPr>
        <p:spPr>
          <a:xfrm>
            <a:off x="4040100" y="1032975"/>
            <a:ext cx="1063800" cy="23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Times New Roman"/>
                <a:ea typeface="Times New Roman"/>
                <a:cs typeface="Times New Roman"/>
                <a:sym typeface="Times New Roman"/>
              </a:rPr>
              <a:t>Desc</a:t>
            </a:r>
            <a:r>
              <a:rPr b="0" i="0" lang="en-US" sz="1100" u="none" cap="none" strike="noStrike">
                <a:solidFill>
                  <a:schemeClr val="dk1"/>
                </a:solidFill>
                <a:latin typeface="Times New Roman"/>
                <a:ea typeface="Times New Roman"/>
                <a:cs typeface="Times New Roman"/>
                <a:sym typeface="Times New Roman"/>
              </a:rPr>
              <a:t>r</a:t>
            </a:r>
            <a:r>
              <a:rPr b="0" i="0" lang="en-US" sz="1100" u="none" cap="none" strike="noStrike">
                <a:solidFill>
                  <a:schemeClr val="dk1"/>
                </a:solidFill>
                <a:latin typeface="Times New Roman"/>
                <a:ea typeface="Times New Roman"/>
                <a:cs typeface="Times New Roman"/>
                <a:sym typeface="Times New Roman"/>
              </a:rPr>
              <a:t>ambler</a:t>
            </a:r>
            <a:endParaRPr b="0" i="0" sz="1100" u="none" cap="none" strike="noStrike">
              <a:solidFill>
                <a:schemeClr val="dk1"/>
              </a:solidFill>
              <a:latin typeface="Times New Roman"/>
              <a:ea typeface="Times New Roman"/>
              <a:cs typeface="Times New Roman"/>
              <a:sym typeface="Times New Roman"/>
            </a:endParaRPr>
          </a:p>
        </p:txBody>
      </p:sp>
      <p:sp>
        <p:nvSpPr>
          <p:cNvPr id="177" name="Google Shape;177;g3502ce56ed3_0_3"/>
          <p:cNvSpPr txBox="1"/>
          <p:nvPr/>
        </p:nvSpPr>
        <p:spPr>
          <a:xfrm>
            <a:off x="4210900" y="2789225"/>
            <a:ext cx="1063800" cy="23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Times New Roman"/>
                <a:ea typeface="Times New Roman"/>
                <a:cs typeface="Times New Roman"/>
                <a:sym typeface="Times New Roman"/>
              </a:rPr>
              <a:t>Cap Chute</a:t>
            </a:r>
            <a:endParaRPr b="0" i="0" sz="1100" u="none" cap="none" strike="noStrike">
              <a:solidFill>
                <a:schemeClr val="dk1"/>
              </a:solidFill>
              <a:latin typeface="Times New Roman"/>
              <a:ea typeface="Times New Roman"/>
              <a:cs typeface="Times New Roman"/>
              <a:sym typeface="Times New Roman"/>
            </a:endParaRPr>
          </a:p>
        </p:txBody>
      </p:sp>
      <p:sp>
        <p:nvSpPr>
          <p:cNvPr id="178" name="Google Shape;178;g3502ce56ed3_0_3"/>
          <p:cNvSpPr txBox="1"/>
          <p:nvPr/>
        </p:nvSpPr>
        <p:spPr>
          <a:xfrm>
            <a:off x="3964300" y="2296025"/>
            <a:ext cx="1063800" cy="23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Times New Roman"/>
                <a:ea typeface="Times New Roman"/>
                <a:cs typeface="Times New Roman"/>
                <a:sym typeface="Times New Roman"/>
              </a:rPr>
              <a:t>Cap Tightening</a:t>
            </a:r>
            <a:endParaRPr b="0" i="0" sz="1100" u="none" cap="none" strike="noStrike">
              <a:solidFill>
                <a:schemeClr val="dk1"/>
              </a:solidFill>
              <a:latin typeface="Times New Roman"/>
              <a:ea typeface="Times New Roman"/>
              <a:cs typeface="Times New Roman"/>
              <a:sym typeface="Times New Roman"/>
            </a:endParaRPr>
          </a:p>
        </p:txBody>
      </p:sp>
      <p:sp>
        <p:nvSpPr>
          <p:cNvPr id="179" name="Google Shape;179;g3502ce56ed3_0_3"/>
          <p:cNvSpPr txBox="1"/>
          <p:nvPr/>
        </p:nvSpPr>
        <p:spPr>
          <a:xfrm>
            <a:off x="4152900" y="3444675"/>
            <a:ext cx="1063800" cy="23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Times New Roman"/>
                <a:ea typeface="Times New Roman"/>
                <a:cs typeface="Times New Roman"/>
                <a:sym typeface="Times New Roman"/>
              </a:rPr>
              <a:t>Conveyor Belt (entrance)</a:t>
            </a:r>
            <a:endParaRPr b="0" i="0" sz="1100" u="none" cap="none" strike="noStrike">
              <a:solidFill>
                <a:schemeClr val="dk1"/>
              </a:solidFill>
              <a:latin typeface="Times New Roman"/>
              <a:ea typeface="Times New Roman"/>
              <a:cs typeface="Times New Roman"/>
              <a:sym typeface="Times New Roman"/>
            </a:endParaRPr>
          </a:p>
        </p:txBody>
      </p:sp>
      <p:sp>
        <p:nvSpPr>
          <p:cNvPr id="180" name="Google Shape;180;g3502ce56ed3_0_3"/>
          <p:cNvSpPr txBox="1"/>
          <p:nvPr/>
        </p:nvSpPr>
        <p:spPr>
          <a:xfrm>
            <a:off x="457200" y="2776038"/>
            <a:ext cx="1063800" cy="23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Times New Roman"/>
                <a:ea typeface="Times New Roman"/>
                <a:cs typeface="Times New Roman"/>
                <a:sym typeface="Times New Roman"/>
              </a:rPr>
              <a:t>Rotary Table</a:t>
            </a:r>
            <a:endParaRPr b="0" i="0" sz="1100" u="none" cap="none" strike="noStrike">
              <a:solidFill>
                <a:schemeClr val="dk1"/>
              </a:solidFill>
              <a:latin typeface="Times New Roman"/>
              <a:ea typeface="Times New Roman"/>
              <a:cs typeface="Times New Roman"/>
              <a:sym typeface="Times New Roman"/>
            </a:endParaRPr>
          </a:p>
        </p:txBody>
      </p:sp>
      <p:sp>
        <p:nvSpPr>
          <p:cNvPr id="181" name="Google Shape;181;g3502ce56ed3_0_3"/>
          <p:cNvSpPr txBox="1"/>
          <p:nvPr/>
        </p:nvSpPr>
        <p:spPr>
          <a:xfrm>
            <a:off x="412975" y="3231300"/>
            <a:ext cx="1063800" cy="50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Times New Roman"/>
                <a:ea typeface="Times New Roman"/>
                <a:cs typeface="Times New Roman"/>
                <a:sym typeface="Times New Roman"/>
              </a:rPr>
              <a:t>Accepted Bottle Chute</a:t>
            </a:r>
            <a:endParaRPr b="0" i="0" sz="1100" u="none" cap="none" strike="noStrike">
              <a:solidFill>
                <a:schemeClr val="dk1"/>
              </a:solidFill>
              <a:latin typeface="Times New Roman"/>
              <a:ea typeface="Times New Roman"/>
              <a:cs typeface="Times New Roman"/>
              <a:sym typeface="Times New Roman"/>
            </a:endParaRPr>
          </a:p>
        </p:txBody>
      </p:sp>
      <p:pic>
        <p:nvPicPr>
          <p:cNvPr id="182" name="Google Shape;182;g3502ce56ed3_0_3" title="IMG_3756.jpeg"/>
          <p:cNvPicPr preferRelativeResize="0"/>
          <p:nvPr/>
        </p:nvPicPr>
        <p:blipFill>
          <a:blip r:embed="rId3">
            <a:alphaModFix/>
          </a:blip>
          <a:stretch>
            <a:fillRect/>
          </a:stretch>
        </p:blipFill>
        <p:spPr>
          <a:xfrm>
            <a:off x="5664800" y="866188"/>
            <a:ext cx="2558342" cy="3411123"/>
          </a:xfrm>
          <a:prstGeom prst="rect">
            <a:avLst/>
          </a:prstGeom>
          <a:noFill/>
          <a:ln>
            <a:noFill/>
          </a:ln>
        </p:spPr>
      </p:pic>
      <p:pic>
        <p:nvPicPr>
          <p:cNvPr id="183" name="Google Shape;183;g3502ce56ed3_0_3" title="IMG_3768.jpeg"/>
          <p:cNvPicPr preferRelativeResize="0"/>
          <p:nvPr/>
        </p:nvPicPr>
        <p:blipFill>
          <a:blip r:embed="rId4">
            <a:alphaModFix/>
          </a:blip>
          <a:stretch>
            <a:fillRect/>
          </a:stretch>
        </p:blipFill>
        <p:spPr>
          <a:xfrm>
            <a:off x="1415949" y="1004700"/>
            <a:ext cx="2328300" cy="3104399"/>
          </a:xfrm>
          <a:prstGeom prst="rect">
            <a:avLst/>
          </a:prstGeom>
          <a:noFill/>
          <a:ln>
            <a:noFill/>
          </a:ln>
        </p:spPr>
      </p:pic>
      <p:cxnSp>
        <p:nvCxnSpPr>
          <p:cNvPr id="184" name="Google Shape;184;g3502ce56ed3_0_3"/>
          <p:cNvCxnSpPr/>
          <p:nvPr/>
        </p:nvCxnSpPr>
        <p:spPr>
          <a:xfrm flipH="1">
            <a:off x="2644500" y="1150425"/>
            <a:ext cx="1395600" cy="381000"/>
          </a:xfrm>
          <a:prstGeom prst="straightConnector1">
            <a:avLst/>
          </a:prstGeom>
          <a:noFill/>
          <a:ln cap="flat" cmpd="sng" w="9525">
            <a:solidFill>
              <a:schemeClr val="dk2"/>
            </a:solidFill>
            <a:prstDash val="solid"/>
            <a:round/>
            <a:headEnd len="med" w="med" type="none"/>
            <a:tailEnd len="med" w="med" type="triangle"/>
          </a:ln>
        </p:spPr>
      </p:cxnSp>
      <p:cxnSp>
        <p:nvCxnSpPr>
          <p:cNvPr id="185" name="Google Shape;185;g3502ce56ed3_0_3"/>
          <p:cNvCxnSpPr/>
          <p:nvPr/>
        </p:nvCxnSpPr>
        <p:spPr>
          <a:xfrm>
            <a:off x="1299375" y="2530925"/>
            <a:ext cx="998100" cy="258300"/>
          </a:xfrm>
          <a:prstGeom prst="straightConnector1">
            <a:avLst/>
          </a:prstGeom>
          <a:noFill/>
          <a:ln cap="flat" cmpd="sng" w="9525">
            <a:solidFill>
              <a:schemeClr val="dk2"/>
            </a:solidFill>
            <a:prstDash val="solid"/>
            <a:round/>
            <a:headEnd len="med" w="med" type="none"/>
            <a:tailEnd len="med" w="med" type="triangle"/>
          </a:ln>
        </p:spPr>
      </p:cxnSp>
      <p:cxnSp>
        <p:nvCxnSpPr>
          <p:cNvPr id="186" name="Google Shape;186;g3502ce56ed3_0_3"/>
          <p:cNvCxnSpPr/>
          <p:nvPr/>
        </p:nvCxnSpPr>
        <p:spPr>
          <a:xfrm>
            <a:off x="1299375" y="2966151"/>
            <a:ext cx="948000" cy="198600"/>
          </a:xfrm>
          <a:prstGeom prst="straightConnector1">
            <a:avLst/>
          </a:prstGeom>
          <a:noFill/>
          <a:ln cap="flat" cmpd="sng" w="9525">
            <a:solidFill>
              <a:schemeClr val="dk2"/>
            </a:solidFill>
            <a:prstDash val="solid"/>
            <a:round/>
            <a:headEnd len="med" w="med" type="none"/>
            <a:tailEnd len="med" w="med" type="triangle"/>
          </a:ln>
        </p:spPr>
      </p:cxnSp>
      <p:cxnSp>
        <p:nvCxnSpPr>
          <p:cNvPr id="187" name="Google Shape;187;g3502ce56ed3_0_3"/>
          <p:cNvCxnSpPr/>
          <p:nvPr/>
        </p:nvCxnSpPr>
        <p:spPr>
          <a:xfrm>
            <a:off x="1235475" y="3375475"/>
            <a:ext cx="743400" cy="35100"/>
          </a:xfrm>
          <a:prstGeom prst="straightConnector1">
            <a:avLst/>
          </a:prstGeom>
          <a:noFill/>
          <a:ln cap="flat" cmpd="sng" w="9525">
            <a:solidFill>
              <a:schemeClr val="dk2"/>
            </a:solidFill>
            <a:prstDash val="solid"/>
            <a:round/>
            <a:headEnd len="med" w="med" type="none"/>
            <a:tailEnd len="med" w="med" type="triangle"/>
          </a:ln>
        </p:spPr>
      </p:cxnSp>
      <p:cxnSp>
        <p:nvCxnSpPr>
          <p:cNvPr id="188" name="Google Shape;188;g3502ce56ed3_0_3"/>
          <p:cNvCxnSpPr/>
          <p:nvPr/>
        </p:nvCxnSpPr>
        <p:spPr>
          <a:xfrm flipH="1">
            <a:off x="2867800" y="2479575"/>
            <a:ext cx="1096500" cy="439200"/>
          </a:xfrm>
          <a:prstGeom prst="straightConnector1">
            <a:avLst/>
          </a:prstGeom>
          <a:noFill/>
          <a:ln cap="flat" cmpd="sng" w="9525">
            <a:solidFill>
              <a:schemeClr val="dk2"/>
            </a:solidFill>
            <a:prstDash val="solid"/>
            <a:round/>
            <a:headEnd len="med" w="med" type="none"/>
            <a:tailEnd len="med" w="med" type="triangle"/>
          </a:ln>
        </p:spPr>
      </p:cxnSp>
      <p:cxnSp>
        <p:nvCxnSpPr>
          <p:cNvPr id="189" name="Google Shape;189;g3502ce56ed3_0_3"/>
          <p:cNvCxnSpPr/>
          <p:nvPr/>
        </p:nvCxnSpPr>
        <p:spPr>
          <a:xfrm flipH="1">
            <a:off x="2867800" y="2956225"/>
            <a:ext cx="1343100" cy="122700"/>
          </a:xfrm>
          <a:prstGeom prst="straightConnector1">
            <a:avLst/>
          </a:prstGeom>
          <a:noFill/>
          <a:ln cap="flat" cmpd="sng" w="9525">
            <a:solidFill>
              <a:schemeClr val="dk2"/>
            </a:solidFill>
            <a:prstDash val="solid"/>
            <a:round/>
            <a:headEnd len="med" w="med" type="none"/>
            <a:tailEnd len="med" w="med" type="triangle"/>
          </a:ln>
        </p:spPr>
      </p:cxnSp>
      <p:cxnSp>
        <p:nvCxnSpPr>
          <p:cNvPr id="190" name="Google Shape;190;g3502ce56ed3_0_3"/>
          <p:cNvCxnSpPr/>
          <p:nvPr/>
        </p:nvCxnSpPr>
        <p:spPr>
          <a:xfrm rot="10800000">
            <a:off x="2599900" y="3656625"/>
            <a:ext cx="1468200" cy="612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g35c27c61137_0_0"/>
          <p:cNvSpPr txBox="1"/>
          <p:nvPr>
            <p:ph type="title"/>
          </p:nvPr>
        </p:nvSpPr>
        <p:spPr>
          <a:xfrm>
            <a:off x="457200" y="241775"/>
            <a:ext cx="8229600" cy="743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Full Automation</a:t>
            </a:r>
            <a:endParaRPr/>
          </a:p>
        </p:txBody>
      </p:sp>
      <p:sp>
        <p:nvSpPr>
          <p:cNvPr id="197" name="Google Shape;197;g35c27c61137_0_0"/>
          <p:cNvSpPr txBox="1"/>
          <p:nvPr>
            <p:ph idx="1" type="body"/>
          </p:nvPr>
        </p:nvSpPr>
        <p:spPr>
          <a:xfrm>
            <a:off x="457200" y="1619250"/>
            <a:ext cx="8229600" cy="2651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8" name="Google Shape;198;g35c27c61137_0_0"/>
          <p:cNvSpPr txBox="1"/>
          <p:nvPr>
            <p:ph idx="12" type="sldNum"/>
          </p:nvPr>
        </p:nvSpPr>
        <p:spPr>
          <a:xfrm>
            <a:off x="3505200" y="4767263"/>
            <a:ext cx="2133600" cy="2745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1800"/>
              <a:buFont typeface="Arial"/>
              <a:buNone/>
            </a:pPr>
            <a:fld id="{00000000-1234-1234-1234-123412341234}" type="slidenum">
              <a:rPr lang="en-US"/>
              <a:t>‹#›</a:t>
            </a:fld>
            <a:endParaRPr/>
          </a:p>
        </p:txBody>
      </p:sp>
      <p:pic>
        <p:nvPicPr>
          <p:cNvPr id="199" name="Google Shape;199;g35c27c61137_0_0" title="httpsvgroupmecom10282818120250517T164753Z485bc9b21920x1080r0mp4_..MP4">
            <a:hlinkClick r:id="rId3"/>
          </p:cNvPr>
          <p:cNvPicPr preferRelativeResize="0"/>
          <p:nvPr/>
        </p:nvPicPr>
        <p:blipFill>
          <a:blip r:embed="rId4">
            <a:alphaModFix/>
          </a:blip>
          <a:stretch>
            <a:fillRect/>
          </a:stretch>
        </p:blipFill>
        <p:spPr>
          <a:xfrm>
            <a:off x="2286000" y="9848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gtEl>
                                        <p:attrNameLst>
                                          <p:attrName>style.visibility</p:attrName>
                                        </p:attrNameLst>
                                      </p:cBhvr>
                                      <p:to>
                                        <p:strVal val="visible"/>
                                      </p:to>
                                    </p:set>
                                    <p:animEffect filter="fade" transition="in">
                                      <p:cBhvr>
                                        <p:cTn dur="1000"/>
                                        <p:tgtEl>
                                          <p:spTgt spid="1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3528bbb11b9_0_0"/>
          <p:cNvSpPr txBox="1"/>
          <p:nvPr>
            <p:ph type="title"/>
          </p:nvPr>
        </p:nvSpPr>
        <p:spPr>
          <a:xfrm>
            <a:off x="457200" y="7120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Bottle Acceptor</a:t>
            </a:r>
            <a:endParaRPr>
              <a:latin typeface="Times New Roman"/>
              <a:ea typeface="Times New Roman"/>
              <a:cs typeface="Times New Roman"/>
              <a:sym typeface="Times New Roman"/>
            </a:endParaRPr>
          </a:p>
        </p:txBody>
      </p:sp>
      <p:sp>
        <p:nvSpPr>
          <p:cNvPr id="206" name="Google Shape;206;g3528bbb11b9_0_0"/>
          <p:cNvSpPr txBox="1"/>
          <p:nvPr>
            <p:ph idx="1" type="body"/>
          </p:nvPr>
        </p:nvSpPr>
        <p:spPr>
          <a:xfrm>
            <a:off x="230450" y="861125"/>
            <a:ext cx="4584600" cy="34092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Bottles are transported from the front station using a conveyor belt.</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Controlled by a single stepper motor.</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Uses guide rails to move the bottles onto the rotary table.</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Folds into the frame for transport and storage.</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Possible Failure Points: rails fracturing, bottles jamming within the rails.</a:t>
            </a:r>
            <a:endParaRPr>
              <a:latin typeface="Times New Roman"/>
              <a:ea typeface="Times New Roman"/>
              <a:cs typeface="Times New Roman"/>
              <a:sym typeface="Times New Roman"/>
            </a:endParaRPr>
          </a:p>
        </p:txBody>
      </p:sp>
      <p:sp>
        <p:nvSpPr>
          <p:cNvPr id="207" name="Google Shape;207;g3528bbb11b9_0_0"/>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pic>
        <p:nvPicPr>
          <p:cNvPr id="208" name="Google Shape;208;g3528bbb11b9_0_0" title="PXL_20250519_014930049.mp4">
            <a:hlinkClick r:id="rId3"/>
          </p:cNvPr>
          <p:cNvPicPr preferRelativeResize="0"/>
          <p:nvPr/>
        </p:nvPicPr>
        <p:blipFill>
          <a:blip r:embed="rId4">
            <a:alphaModFix/>
          </a:blip>
          <a:stretch>
            <a:fillRect/>
          </a:stretch>
        </p:blipFill>
        <p:spPr>
          <a:xfrm>
            <a:off x="6334175" y="71200"/>
            <a:ext cx="2457950" cy="43697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g34de7820def_0_7"/>
          <p:cNvSpPr txBox="1"/>
          <p:nvPr>
            <p:ph type="title"/>
          </p:nvPr>
        </p:nvSpPr>
        <p:spPr>
          <a:xfrm>
            <a:off x="457200" y="141125"/>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Cap Descrambler</a:t>
            </a:r>
            <a:endParaRPr>
              <a:latin typeface="Times New Roman"/>
              <a:ea typeface="Times New Roman"/>
              <a:cs typeface="Times New Roman"/>
              <a:sym typeface="Times New Roman"/>
            </a:endParaRPr>
          </a:p>
        </p:txBody>
      </p:sp>
      <p:sp>
        <p:nvSpPr>
          <p:cNvPr id="215" name="Google Shape;215;g34de7820def_0_7"/>
          <p:cNvSpPr txBox="1"/>
          <p:nvPr>
            <p:ph idx="1" type="body"/>
          </p:nvPr>
        </p:nvSpPr>
        <p:spPr>
          <a:xfrm>
            <a:off x="267425" y="1010025"/>
            <a:ext cx="4487700" cy="31986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The descrambler uses the center of gravity of the caps to force them into a single orientation.</a:t>
            </a:r>
            <a:endParaRPr>
              <a:latin typeface="Times New Roman"/>
              <a:ea typeface="Times New Roman"/>
              <a:cs typeface="Times New Roman"/>
              <a:sym typeface="Times New Roman"/>
            </a:endParaRPr>
          </a:p>
          <a:p>
            <a:pPr indent="-342900" lvl="0" marL="4572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Actuated by a crank-slider mechanism powered by a stepper motor.</a:t>
            </a:r>
            <a:endParaRPr>
              <a:latin typeface="Times New Roman"/>
              <a:ea typeface="Times New Roman"/>
              <a:cs typeface="Times New Roman"/>
              <a:sym typeface="Times New Roman"/>
            </a:endParaRPr>
          </a:p>
          <a:p>
            <a:pPr indent="-342900" lvl="0" marL="4572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Capable of descrambling 12 caps.</a:t>
            </a:r>
            <a:endParaRPr>
              <a:latin typeface="Times New Roman"/>
              <a:ea typeface="Times New Roman"/>
              <a:cs typeface="Times New Roman"/>
              <a:sym typeface="Times New Roman"/>
            </a:endParaRPr>
          </a:p>
          <a:p>
            <a:pPr indent="-342900" lvl="0" marL="4572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Possible Failure Points: shaft breaking loose, jamming, unable to descrambler caps in certain orientations.</a:t>
            </a:r>
            <a:endParaRPr>
              <a:latin typeface="Times New Roman"/>
              <a:ea typeface="Times New Roman"/>
              <a:cs typeface="Times New Roman"/>
              <a:sym typeface="Times New Roman"/>
            </a:endParaRPr>
          </a:p>
        </p:txBody>
      </p:sp>
      <p:sp>
        <p:nvSpPr>
          <p:cNvPr id="216" name="Google Shape;216;g34de7820def_0_7"/>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pic>
        <p:nvPicPr>
          <p:cNvPr id="217" name="Google Shape;217;g34de7820def_0_7"/>
          <p:cNvPicPr preferRelativeResize="0"/>
          <p:nvPr/>
        </p:nvPicPr>
        <p:blipFill rotWithShape="1">
          <a:blip r:embed="rId3">
            <a:alphaModFix/>
          </a:blip>
          <a:srcRect b="0" l="0" r="0" t="17396"/>
          <a:stretch/>
        </p:blipFill>
        <p:spPr>
          <a:xfrm>
            <a:off x="5115375" y="777988"/>
            <a:ext cx="3246325" cy="3587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g35c1f8a6ef8_6_2"/>
          <p:cNvSpPr txBox="1"/>
          <p:nvPr>
            <p:ph idx="12" type="sldNum"/>
          </p:nvPr>
        </p:nvSpPr>
        <p:spPr>
          <a:xfrm>
            <a:off x="3505200" y="4767263"/>
            <a:ext cx="2133600" cy="2745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1800"/>
              <a:buFont typeface="Arial"/>
              <a:buNone/>
            </a:pPr>
            <a:fld id="{00000000-1234-1234-1234-123412341234}" type="slidenum">
              <a:rPr lang="en-US"/>
              <a:t>‹#›</a:t>
            </a:fld>
            <a:endParaRPr/>
          </a:p>
        </p:txBody>
      </p:sp>
      <p:sp>
        <p:nvSpPr>
          <p:cNvPr id="224" name="Google Shape;224;g35c1f8a6ef8_6_2"/>
          <p:cNvSpPr txBox="1"/>
          <p:nvPr>
            <p:ph type="title"/>
          </p:nvPr>
        </p:nvSpPr>
        <p:spPr>
          <a:xfrm>
            <a:off x="457200" y="141125"/>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Cap Descrambler Demonstration</a:t>
            </a:r>
            <a:endParaRPr>
              <a:latin typeface="Times New Roman"/>
              <a:ea typeface="Times New Roman"/>
              <a:cs typeface="Times New Roman"/>
              <a:sym typeface="Times New Roman"/>
            </a:endParaRPr>
          </a:p>
        </p:txBody>
      </p:sp>
      <p:pic>
        <p:nvPicPr>
          <p:cNvPr id="225" name="Google Shape;225;g35c1f8a6ef8_6_2" title="descramblervideo.mp4">
            <a:hlinkClick r:id="rId3"/>
          </p:cNvPr>
          <p:cNvPicPr preferRelativeResize="0"/>
          <p:nvPr/>
        </p:nvPicPr>
        <p:blipFill>
          <a:blip r:embed="rId4">
            <a:alphaModFix/>
          </a:blip>
          <a:stretch>
            <a:fillRect/>
          </a:stretch>
        </p:blipFill>
        <p:spPr>
          <a:xfrm>
            <a:off x="2286000" y="9981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g3502ce56ed3_1_76"/>
          <p:cNvSpPr txBox="1"/>
          <p:nvPr>
            <p:ph type="title"/>
          </p:nvPr>
        </p:nvSpPr>
        <p:spPr>
          <a:xfrm>
            <a:off x="457200" y="98875"/>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Cap Chute</a:t>
            </a:r>
            <a:endParaRPr>
              <a:latin typeface="Times New Roman"/>
              <a:ea typeface="Times New Roman"/>
              <a:cs typeface="Times New Roman"/>
              <a:sym typeface="Times New Roman"/>
            </a:endParaRPr>
          </a:p>
        </p:txBody>
      </p:sp>
      <p:sp>
        <p:nvSpPr>
          <p:cNvPr id="232" name="Google Shape;232;g3502ce56ed3_1_76"/>
          <p:cNvSpPr txBox="1"/>
          <p:nvPr>
            <p:ph idx="1" type="body"/>
          </p:nvPr>
        </p:nvSpPr>
        <p:spPr>
          <a:xfrm>
            <a:off x="337350" y="990975"/>
            <a:ext cx="4068600" cy="32760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Transports caps from the descrambler to the tops of the bottles.</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Uses 12V solenoid and servo motor to place caps on one bottle at a time.</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Bottle hits whisker sensor causing the solenoid to activate and servo to activate after a time delay</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Possible Failure Points: low precision when placing caps, whisker sensor must placed very accurately.</a:t>
            </a:r>
            <a:endParaRPr>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a:latin typeface="Times New Roman"/>
              <a:ea typeface="Times New Roman"/>
              <a:cs typeface="Times New Roman"/>
              <a:sym typeface="Times New Roman"/>
            </a:endParaRPr>
          </a:p>
          <a:p>
            <a:pPr indent="0" lvl="0" marL="457200" rtl="0" algn="l">
              <a:lnSpc>
                <a:spcPct val="100000"/>
              </a:lnSpc>
              <a:spcBef>
                <a:spcPts val="360"/>
              </a:spcBef>
              <a:spcAft>
                <a:spcPts val="0"/>
              </a:spcAft>
              <a:buSzPts val="1800"/>
              <a:buNone/>
            </a:pPr>
            <a:r>
              <a:t/>
            </a:r>
            <a:endParaRPr/>
          </a:p>
        </p:txBody>
      </p:sp>
      <p:sp>
        <p:nvSpPr>
          <p:cNvPr id="233" name="Google Shape;233;g3502ce56ed3_1_76"/>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pic>
        <p:nvPicPr>
          <p:cNvPr id="234" name="Google Shape;234;g3502ce56ed3_1_76" title="43f0deaf20264309aa5649548730d9d6.jpeg"/>
          <p:cNvPicPr preferRelativeResize="0"/>
          <p:nvPr/>
        </p:nvPicPr>
        <p:blipFill rotWithShape="1">
          <a:blip r:embed="rId3">
            <a:alphaModFix/>
          </a:blip>
          <a:srcRect b="0" l="0" r="0" t="0"/>
          <a:stretch/>
        </p:blipFill>
        <p:spPr>
          <a:xfrm>
            <a:off x="4463900" y="1003974"/>
            <a:ext cx="2351625" cy="3135525"/>
          </a:xfrm>
          <a:prstGeom prst="rect">
            <a:avLst/>
          </a:prstGeom>
          <a:noFill/>
          <a:ln>
            <a:noFill/>
          </a:ln>
        </p:spPr>
      </p:pic>
      <p:pic>
        <p:nvPicPr>
          <p:cNvPr id="235" name="Google Shape;235;g3502ce56ed3_1_76"/>
          <p:cNvPicPr preferRelativeResize="0"/>
          <p:nvPr/>
        </p:nvPicPr>
        <p:blipFill>
          <a:blip r:embed="rId4">
            <a:alphaModFix/>
          </a:blip>
          <a:stretch>
            <a:fillRect/>
          </a:stretch>
        </p:blipFill>
        <p:spPr>
          <a:xfrm>
            <a:off x="6873475" y="1184301"/>
            <a:ext cx="2171625" cy="28893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35a35b853d8_0_0"/>
          <p:cNvSpPr txBox="1"/>
          <p:nvPr>
            <p:ph idx="12" type="sldNum"/>
          </p:nvPr>
        </p:nvSpPr>
        <p:spPr>
          <a:xfrm>
            <a:off x="3505200" y="4767263"/>
            <a:ext cx="2133600" cy="2745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1800"/>
              <a:buFont typeface="Arial"/>
              <a:buNone/>
            </a:pPr>
            <a:fld id="{00000000-1234-1234-1234-123412341234}" type="slidenum">
              <a:rPr lang="en-US"/>
              <a:t>‹#›</a:t>
            </a:fld>
            <a:endParaRPr/>
          </a:p>
        </p:txBody>
      </p:sp>
      <p:pic>
        <p:nvPicPr>
          <p:cNvPr id="242" name="Google Shape;242;g35a35b853d8_0_0" title="Chute capping.mov">
            <a:hlinkClick r:id="rId3"/>
          </p:cNvPr>
          <p:cNvPicPr preferRelativeResize="0"/>
          <p:nvPr/>
        </p:nvPicPr>
        <p:blipFill>
          <a:blip r:embed="rId4">
            <a:alphaModFix/>
          </a:blip>
          <a:stretch>
            <a:fillRect/>
          </a:stretch>
        </p:blipFill>
        <p:spPr>
          <a:xfrm>
            <a:off x="2193012" y="934150"/>
            <a:ext cx="4757975" cy="3568475"/>
          </a:xfrm>
          <a:prstGeom prst="rect">
            <a:avLst/>
          </a:prstGeom>
          <a:noFill/>
          <a:ln>
            <a:noFill/>
          </a:ln>
        </p:spPr>
      </p:pic>
      <p:sp>
        <p:nvSpPr>
          <p:cNvPr id="243" name="Google Shape;243;g35a35b853d8_0_0"/>
          <p:cNvSpPr txBox="1"/>
          <p:nvPr>
            <p:ph type="title"/>
          </p:nvPr>
        </p:nvSpPr>
        <p:spPr>
          <a:xfrm>
            <a:off x="457200" y="19105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Cap Chute Demonstration</a:t>
            </a:r>
            <a:endParaRPr>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g34de7820def_0_21"/>
          <p:cNvSpPr txBox="1"/>
          <p:nvPr>
            <p:ph type="title"/>
          </p:nvPr>
        </p:nvSpPr>
        <p:spPr>
          <a:xfrm>
            <a:off x="457200" y="11830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Cap Tightener</a:t>
            </a:r>
            <a:endParaRPr>
              <a:latin typeface="Times New Roman"/>
              <a:ea typeface="Times New Roman"/>
              <a:cs typeface="Times New Roman"/>
              <a:sym typeface="Times New Roman"/>
            </a:endParaRPr>
          </a:p>
        </p:txBody>
      </p:sp>
      <p:sp>
        <p:nvSpPr>
          <p:cNvPr id="250" name="Google Shape;250;g34de7820def_0_21"/>
          <p:cNvSpPr txBox="1"/>
          <p:nvPr>
            <p:ph idx="1" type="body"/>
          </p:nvPr>
        </p:nvSpPr>
        <p:spPr>
          <a:xfrm>
            <a:off x="457200" y="1015400"/>
            <a:ext cx="4797000" cy="30714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Actively uses friction to tighten caps. (Rubber insert)</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When system is activated by the position of the rotary table:</a:t>
            </a:r>
            <a:endParaRPr>
              <a:latin typeface="Times New Roman"/>
              <a:ea typeface="Times New Roman"/>
              <a:cs typeface="Times New Roman"/>
              <a:sym typeface="Times New Roman"/>
            </a:endParaRPr>
          </a:p>
          <a:p>
            <a:pPr indent="-342900" lvl="1" marL="9144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Lead screw lowers attachment 1 inch</a:t>
            </a:r>
            <a:endParaRPr>
              <a:latin typeface="Times New Roman"/>
              <a:ea typeface="Times New Roman"/>
              <a:cs typeface="Times New Roman"/>
              <a:sym typeface="Times New Roman"/>
            </a:endParaRPr>
          </a:p>
          <a:p>
            <a:pPr indent="-342900" lvl="1" marL="9144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2nd Motor rotates 3 full turns</a:t>
            </a:r>
            <a:endParaRPr>
              <a:latin typeface="Times New Roman"/>
              <a:ea typeface="Times New Roman"/>
              <a:cs typeface="Times New Roman"/>
              <a:sym typeface="Times New Roman"/>
            </a:endParaRPr>
          </a:p>
          <a:p>
            <a:pPr indent="-342900" lvl="1" marL="9144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Lead screw brings up attachment 1 inch</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Possible Failure Points: jamming when bottles are out of position, must be properly positioned before activating</a:t>
            </a:r>
            <a:endParaRPr>
              <a:latin typeface="Times New Roman"/>
              <a:ea typeface="Times New Roman"/>
              <a:cs typeface="Times New Roman"/>
              <a:sym typeface="Times New Roman"/>
            </a:endParaRPr>
          </a:p>
        </p:txBody>
      </p:sp>
      <p:sp>
        <p:nvSpPr>
          <p:cNvPr id="251" name="Google Shape;251;g34de7820def_0_21"/>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pic>
        <p:nvPicPr>
          <p:cNvPr id="252" name="Google Shape;252;g34de7820def_0_21"/>
          <p:cNvPicPr preferRelativeResize="0"/>
          <p:nvPr/>
        </p:nvPicPr>
        <p:blipFill rotWithShape="1">
          <a:blip r:embed="rId3">
            <a:alphaModFix/>
          </a:blip>
          <a:srcRect b="10426" l="0" r="0" t="0"/>
          <a:stretch/>
        </p:blipFill>
        <p:spPr>
          <a:xfrm>
            <a:off x="6101375" y="875486"/>
            <a:ext cx="2133600" cy="339253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35a35b853d8_0_13"/>
          <p:cNvSpPr txBox="1"/>
          <p:nvPr>
            <p:ph idx="12" type="sldNum"/>
          </p:nvPr>
        </p:nvSpPr>
        <p:spPr>
          <a:xfrm>
            <a:off x="3505200" y="4767263"/>
            <a:ext cx="2133600" cy="2745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1800"/>
              <a:buFont typeface="Arial"/>
              <a:buNone/>
            </a:pPr>
            <a:fld id="{00000000-1234-1234-1234-123412341234}" type="slidenum">
              <a:rPr lang="en-US"/>
              <a:t>‹#›</a:t>
            </a:fld>
            <a:endParaRPr/>
          </a:p>
        </p:txBody>
      </p:sp>
      <p:pic>
        <p:nvPicPr>
          <p:cNvPr id="259" name="Google Shape;259;g35a35b853d8_0_13" title="Capping.mov">
            <a:hlinkClick r:id="rId3"/>
          </p:cNvPr>
          <p:cNvPicPr preferRelativeResize="0"/>
          <p:nvPr/>
        </p:nvPicPr>
        <p:blipFill>
          <a:blip r:embed="rId4">
            <a:alphaModFix/>
          </a:blip>
          <a:stretch>
            <a:fillRect/>
          </a:stretch>
        </p:blipFill>
        <p:spPr>
          <a:xfrm>
            <a:off x="2144638" y="812875"/>
            <a:ext cx="4854725" cy="3641050"/>
          </a:xfrm>
          <a:prstGeom prst="rect">
            <a:avLst/>
          </a:prstGeom>
          <a:noFill/>
          <a:ln>
            <a:noFill/>
          </a:ln>
        </p:spPr>
      </p:pic>
      <p:sp>
        <p:nvSpPr>
          <p:cNvPr id="260" name="Google Shape;260;g35a35b853d8_0_13"/>
          <p:cNvSpPr txBox="1"/>
          <p:nvPr>
            <p:ph type="title"/>
          </p:nvPr>
        </p:nvSpPr>
        <p:spPr>
          <a:xfrm>
            <a:off x="457200" y="11830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Cap Tightener Demonstration</a:t>
            </a:r>
            <a:endParaRPr>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34de7820def_0_49"/>
          <p:cNvSpPr txBox="1"/>
          <p:nvPr>
            <p:ph type="title"/>
          </p:nvPr>
        </p:nvSpPr>
        <p:spPr>
          <a:xfrm>
            <a:off x="457200" y="5715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Part Rejector</a:t>
            </a:r>
            <a:endParaRPr>
              <a:latin typeface="Times New Roman"/>
              <a:ea typeface="Times New Roman"/>
              <a:cs typeface="Times New Roman"/>
              <a:sym typeface="Times New Roman"/>
            </a:endParaRPr>
          </a:p>
        </p:txBody>
      </p:sp>
      <p:sp>
        <p:nvSpPr>
          <p:cNvPr id="267" name="Google Shape;267;g34de7820def_0_49"/>
          <p:cNvSpPr txBox="1"/>
          <p:nvPr>
            <p:ph idx="1" type="body"/>
          </p:nvPr>
        </p:nvSpPr>
        <p:spPr>
          <a:xfrm>
            <a:off x="457200" y="781050"/>
            <a:ext cx="8472600" cy="1341300"/>
          </a:xfrm>
          <a:prstGeom prst="rect">
            <a:avLst/>
          </a:prstGeom>
          <a:noFill/>
          <a:ln>
            <a:noFill/>
          </a:ln>
        </p:spPr>
        <p:txBody>
          <a:bodyPr anchorCtr="0" anchor="t" bIns="45700" lIns="91425" spcFirstLastPara="1" rIns="91425" wrap="square" tIns="45700">
            <a:noAutofit/>
          </a:bodyPr>
          <a:lstStyle/>
          <a:p>
            <a:pPr indent="-342900" lvl="0" marL="9144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Whisker sensors detect the presence and height of caps.</a:t>
            </a:r>
            <a:endParaRPr>
              <a:latin typeface="Times New Roman"/>
              <a:ea typeface="Times New Roman"/>
              <a:cs typeface="Times New Roman"/>
              <a:sym typeface="Times New Roman"/>
            </a:endParaRPr>
          </a:p>
          <a:p>
            <a:pPr indent="-342900" lvl="0" marL="9144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3D-printed arm powered by servo motor pushes unsatisfactory bottles into a discard bin at the following position.</a:t>
            </a:r>
            <a:endParaRPr>
              <a:latin typeface="Times New Roman"/>
              <a:ea typeface="Times New Roman"/>
              <a:cs typeface="Times New Roman"/>
              <a:sym typeface="Times New Roman"/>
            </a:endParaRPr>
          </a:p>
          <a:p>
            <a:pPr indent="-342900" lvl="0" marL="9144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Acceptable bottles are allowed to pass to the end chute.</a:t>
            </a:r>
            <a:endParaRPr>
              <a:latin typeface="Times New Roman"/>
              <a:ea typeface="Times New Roman"/>
              <a:cs typeface="Times New Roman"/>
              <a:sym typeface="Times New Roman"/>
            </a:endParaRPr>
          </a:p>
          <a:p>
            <a:pPr indent="-342900" lvl="0" marL="9144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Possible Failure Points: servo motor mounting fracture, occasional discard of acceptable bottles, whisker sensors cause resistance and disturb bottles.</a:t>
            </a:r>
            <a:endParaRPr>
              <a:latin typeface="Times New Roman"/>
              <a:ea typeface="Times New Roman"/>
              <a:cs typeface="Times New Roman"/>
              <a:sym typeface="Times New Roman"/>
            </a:endParaRPr>
          </a:p>
        </p:txBody>
      </p:sp>
      <p:sp>
        <p:nvSpPr>
          <p:cNvPr id="268" name="Google Shape;268;g34de7820def_0_49"/>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pic>
        <p:nvPicPr>
          <p:cNvPr id="269" name="Google Shape;269;g34de7820def_0_49"/>
          <p:cNvPicPr preferRelativeResize="0"/>
          <p:nvPr/>
        </p:nvPicPr>
        <p:blipFill rotWithShape="1">
          <a:blip r:embed="rId3">
            <a:alphaModFix/>
          </a:blip>
          <a:srcRect b="13838" l="12837" r="25235" t="28014"/>
          <a:stretch/>
        </p:blipFill>
        <p:spPr>
          <a:xfrm>
            <a:off x="3878049" y="2708575"/>
            <a:ext cx="1387903" cy="1737625"/>
          </a:xfrm>
          <a:prstGeom prst="rect">
            <a:avLst/>
          </a:prstGeom>
          <a:noFill/>
          <a:ln>
            <a:noFill/>
          </a:ln>
        </p:spPr>
      </p:pic>
      <p:pic>
        <p:nvPicPr>
          <p:cNvPr id="270" name="Google Shape;270;g34de7820def_0_49" title="Screenshot 2025-04-27 at 2.56.04 PM.png"/>
          <p:cNvPicPr preferRelativeResize="0"/>
          <p:nvPr/>
        </p:nvPicPr>
        <p:blipFill rotWithShape="1">
          <a:blip r:embed="rId4">
            <a:alphaModFix/>
          </a:blip>
          <a:srcRect b="0" l="0" r="0" t="0"/>
          <a:stretch/>
        </p:blipFill>
        <p:spPr>
          <a:xfrm>
            <a:off x="1360750" y="2708575"/>
            <a:ext cx="1307274" cy="1737627"/>
          </a:xfrm>
          <a:prstGeom prst="rect">
            <a:avLst/>
          </a:prstGeom>
          <a:noFill/>
          <a:ln>
            <a:noFill/>
          </a:ln>
        </p:spPr>
      </p:pic>
      <p:pic>
        <p:nvPicPr>
          <p:cNvPr id="271" name="Google Shape;271;g34de7820def_0_49"/>
          <p:cNvPicPr preferRelativeResize="0"/>
          <p:nvPr/>
        </p:nvPicPr>
        <p:blipFill>
          <a:blip r:embed="rId5">
            <a:alphaModFix/>
          </a:blip>
          <a:stretch>
            <a:fillRect/>
          </a:stretch>
        </p:blipFill>
        <p:spPr>
          <a:xfrm>
            <a:off x="6475975" y="2708564"/>
            <a:ext cx="1307275" cy="176398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35c1f8a6ef8_8_2"/>
          <p:cNvSpPr txBox="1"/>
          <p:nvPr>
            <p:ph type="title"/>
          </p:nvPr>
        </p:nvSpPr>
        <p:spPr>
          <a:xfrm>
            <a:off x="457200" y="5715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Part Rejector Demonstration</a:t>
            </a:r>
            <a:endParaRPr>
              <a:latin typeface="Times New Roman"/>
              <a:ea typeface="Times New Roman"/>
              <a:cs typeface="Times New Roman"/>
              <a:sym typeface="Times New Roman"/>
            </a:endParaRPr>
          </a:p>
        </p:txBody>
      </p:sp>
      <p:sp>
        <p:nvSpPr>
          <p:cNvPr id="278" name="Google Shape;278;g35c1f8a6ef8_8_2"/>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
        <p:nvSpPr>
          <p:cNvPr id="279" name="Google Shape;279;g35c1f8a6ef8_8_2"/>
          <p:cNvSpPr txBox="1"/>
          <p:nvPr>
            <p:ph idx="1" type="body"/>
          </p:nvPr>
        </p:nvSpPr>
        <p:spPr>
          <a:xfrm>
            <a:off x="1623825" y="3835650"/>
            <a:ext cx="1127700" cy="422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rPr lang="en-US">
                <a:latin typeface="Times New Roman"/>
                <a:ea typeface="Times New Roman"/>
                <a:cs typeface="Times New Roman"/>
                <a:sym typeface="Times New Roman"/>
              </a:rPr>
              <a:t>Accepted</a:t>
            </a:r>
            <a:endParaRPr>
              <a:latin typeface="Times New Roman"/>
              <a:ea typeface="Times New Roman"/>
              <a:cs typeface="Times New Roman"/>
              <a:sym typeface="Times New Roman"/>
            </a:endParaRPr>
          </a:p>
        </p:txBody>
      </p:sp>
      <p:sp>
        <p:nvSpPr>
          <p:cNvPr id="280" name="Google Shape;280;g35c1f8a6ef8_8_2"/>
          <p:cNvSpPr txBox="1"/>
          <p:nvPr>
            <p:ph idx="1" type="body"/>
          </p:nvPr>
        </p:nvSpPr>
        <p:spPr>
          <a:xfrm>
            <a:off x="6334000" y="3835650"/>
            <a:ext cx="1127700" cy="422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rPr lang="en-US">
                <a:latin typeface="Times New Roman"/>
                <a:ea typeface="Times New Roman"/>
                <a:cs typeface="Times New Roman"/>
                <a:sym typeface="Times New Roman"/>
              </a:rPr>
              <a:t>Rejected</a:t>
            </a:r>
            <a:endParaRPr>
              <a:latin typeface="Times New Roman"/>
              <a:ea typeface="Times New Roman"/>
              <a:cs typeface="Times New Roman"/>
              <a:sym typeface="Times New Roman"/>
            </a:endParaRPr>
          </a:p>
        </p:txBody>
      </p:sp>
      <p:pic>
        <p:nvPicPr>
          <p:cNvPr id="281" name="Google Shape;281;g35c1f8a6ef8_8_2" title="IMG_5012.MOV">
            <a:hlinkClick r:id="rId3"/>
          </p:cNvPr>
          <p:cNvPicPr preferRelativeResize="0"/>
          <p:nvPr/>
        </p:nvPicPr>
        <p:blipFill>
          <a:blip r:embed="rId4">
            <a:alphaModFix/>
          </a:blip>
          <a:stretch>
            <a:fillRect/>
          </a:stretch>
        </p:blipFill>
        <p:spPr>
          <a:xfrm>
            <a:off x="6044138" y="731800"/>
            <a:ext cx="1707413" cy="3035400"/>
          </a:xfrm>
          <a:prstGeom prst="rect">
            <a:avLst/>
          </a:prstGeom>
          <a:noFill/>
          <a:ln>
            <a:noFill/>
          </a:ln>
        </p:spPr>
      </p:pic>
      <p:pic>
        <p:nvPicPr>
          <p:cNvPr id="282" name="Google Shape;282;g35c1f8a6ef8_8_2" title="IMG_3766.MOV">
            <a:hlinkClick r:id="rId5"/>
          </p:cNvPr>
          <p:cNvPicPr preferRelativeResize="0"/>
          <p:nvPr/>
        </p:nvPicPr>
        <p:blipFill>
          <a:blip r:embed="rId6">
            <a:alphaModFix/>
          </a:blip>
          <a:stretch>
            <a:fillRect/>
          </a:stretch>
        </p:blipFill>
        <p:spPr>
          <a:xfrm>
            <a:off x="684750" y="884200"/>
            <a:ext cx="3640800" cy="273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000"/>
                                        <p:tgtEl>
                                          <p:spTgt spid="2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g34e4f47096e_0_0"/>
          <p:cNvSpPr txBox="1"/>
          <p:nvPr>
            <p:ph type="title"/>
          </p:nvPr>
        </p:nvSpPr>
        <p:spPr>
          <a:xfrm>
            <a:off x="457200" y="19105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Arduino Code</a:t>
            </a:r>
            <a:endParaRPr>
              <a:latin typeface="Times New Roman"/>
              <a:ea typeface="Times New Roman"/>
              <a:cs typeface="Times New Roman"/>
              <a:sym typeface="Times New Roman"/>
            </a:endParaRPr>
          </a:p>
        </p:txBody>
      </p:sp>
      <p:sp>
        <p:nvSpPr>
          <p:cNvPr id="289" name="Google Shape;289;g34e4f47096e_0_0"/>
          <p:cNvSpPr txBox="1"/>
          <p:nvPr>
            <p:ph idx="1" type="body"/>
          </p:nvPr>
        </p:nvSpPr>
        <p:spPr>
          <a:xfrm>
            <a:off x="457200" y="833850"/>
            <a:ext cx="8431200" cy="3181200"/>
          </a:xfrm>
          <a:prstGeom prst="rect">
            <a:avLst/>
          </a:prstGeom>
          <a:noFill/>
          <a:ln>
            <a:noFill/>
          </a:ln>
        </p:spPr>
        <p:txBody>
          <a:bodyPr anchorCtr="0" anchor="t" bIns="45700" lIns="91425" spcFirstLastPara="1" rIns="91425" wrap="square" tIns="45700">
            <a:noAutofit/>
          </a:bodyPr>
          <a:lstStyle/>
          <a:p>
            <a:pPr indent="-342900" lvl="0" marL="457200" rtl="0" algn="l">
              <a:lnSpc>
                <a:spcPct val="150000"/>
              </a:lnSpc>
              <a:spcBef>
                <a:spcPts val="0"/>
              </a:spcBef>
              <a:spcAft>
                <a:spcPts val="0"/>
              </a:spcAft>
              <a:buSzPts val="1800"/>
              <a:buFont typeface="Times New Roman"/>
              <a:buChar char="•"/>
            </a:pPr>
            <a:r>
              <a:rPr lang="en-US">
                <a:latin typeface="Times New Roman"/>
                <a:ea typeface="Times New Roman"/>
                <a:cs typeface="Times New Roman"/>
                <a:sym typeface="Times New Roman"/>
              </a:rPr>
              <a:t>Code has been combined from all substations into one code.</a:t>
            </a:r>
            <a:endParaRPr>
              <a:latin typeface="Times New Roman"/>
              <a:ea typeface="Times New Roman"/>
              <a:cs typeface="Times New Roman"/>
              <a:sym typeface="Times New Roman"/>
            </a:endParaRPr>
          </a:p>
          <a:p>
            <a:pPr indent="-342900" lvl="0" marL="457200" rtl="0" algn="l">
              <a:lnSpc>
                <a:spcPct val="150000"/>
              </a:lnSpc>
              <a:spcBef>
                <a:spcPts val="0"/>
              </a:spcBef>
              <a:spcAft>
                <a:spcPts val="0"/>
              </a:spcAft>
              <a:buSzPts val="1800"/>
              <a:buFont typeface="Times New Roman"/>
              <a:buChar char="•"/>
            </a:pPr>
            <a:r>
              <a:rPr lang="en-US">
                <a:latin typeface="Times New Roman"/>
                <a:ea typeface="Times New Roman"/>
                <a:cs typeface="Times New Roman"/>
                <a:sym typeface="Times New Roman"/>
              </a:rPr>
              <a:t>100% automation with one arduino.</a:t>
            </a:r>
            <a:endParaRPr>
              <a:latin typeface="Times New Roman"/>
              <a:ea typeface="Times New Roman"/>
              <a:cs typeface="Times New Roman"/>
              <a:sym typeface="Times New Roman"/>
            </a:endParaRPr>
          </a:p>
          <a:p>
            <a:pPr indent="-342900" lvl="0" marL="457200" rtl="0" algn="l">
              <a:lnSpc>
                <a:spcPct val="150000"/>
              </a:lnSpc>
              <a:spcBef>
                <a:spcPts val="0"/>
              </a:spcBef>
              <a:spcAft>
                <a:spcPts val="0"/>
              </a:spcAft>
              <a:buSzPts val="1800"/>
              <a:buFont typeface="Times New Roman"/>
              <a:buChar char="•"/>
            </a:pPr>
            <a:r>
              <a:rPr lang="en-US">
                <a:latin typeface="Times New Roman"/>
                <a:ea typeface="Times New Roman"/>
                <a:cs typeface="Times New Roman"/>
                <a:sym typeface="Times New Roman"/>
              </a:rPr>
              <a:t>Emergency stop button added into the code for increased safety.</a:t>
            </a:r>
            <a:endParaRPr>
              <a:latin typeface="Times New Roman"/>
              <a:ea typeface="Times New Roman"/>
              <a:cs typeface="Times New Roman"/>
              <a:sym typeface="Times New Roman"/>
            </a:endParaRPr>
          </a:p>
          <a:p>
            <a:pPr indent="-342900" lvl="0" marL="457200" rtl="0" algn="l">
              <a:lnSpc>
                <a:spcPct val="150000"/>
              </a:lnSpc>
              <a:spcBef>
                <a:spcPts val="0"/>
              </a:spcBef>
              <a:spcAft>
                <a:spcPts val="0"/>
              </a:spcAft>
              <a:buSzPts val="1800"/>
              <a:buFont typeface="Times New Roman"/>
              <a:buChar char="•"/>
            </a:pPr>
            <a:r>
              <a:rPr lang="en-US">
                <a:latin typeface="Times New Roman"/>
                <a:ea typeface="Times New Roman"/>
                <a:cs typeface="Times New Roman"/>
                <a:sym typeface="Times New Roman"/>
              </a:rPr>
              <a:t>Each subsystem is in their own function and combined to the large loop for each trial.</a:t>
            </a:r>
            <a:endParaRPr>
              <a:latin typeface="Times New Roman"/>
              <a:ea typeface="Times New Roman"/>
              <a:cs typeface="Times New Roman"/>
              <a:sym typeface="Times New Roman"/>
            </a:endParaRPr>
          </a:p>
          <a:p>
            <a:pPr indent="-342900" lvl="0" marL="457200" rtl="0" algn="l">
              <a:lnSpc>
                <a:spcPct val="150000"/>
              </a:lnSpc>
              <a:spcBef>
                <a:spcPts val="0"/>
              </a:spcBef>
              <a:spcAft>
                <a:spcPts val="0"/>
              </a:spcAft>
              <a:buSzPts val="1800"/>
              <a:buFont typeface="Times New Roman"/>
              <a:buChar char="•"/>
            </a:pPr>
            <a:r>
              <a:rPr lang="en-US">
                <a:latin typeface="Times New Roman"/>
                <a:ea typeface="Times New Roman"/>
                <a:cs typeface="Times New Roman"/>
                <a:sym typeface="Times New Roman"/>
              </a:rPr>
              <a:t>The break beam triggers the start of each subsystem.</a:t>
            </a:r>
            <a:endParaRPr>
              <a:latin typeface="Times New Roman"/>
              <a:ea typeface="Times New Roman"/>
              <a:cs typeface="Times New Roman"/>
              <a:sym typeface="Times New Roman"/>
            </a:endParaRPr>
          </a:p>
        </p:txBody>
      </p:sp>
      <p:sp>
        <p:nvSpPr>
          <p:cNvPr id="290" name="Google Shape;290;g34e4f47096e_0_0"/>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34de7820def_0_63"/>
          <p:cNvSpPr txBox="1"/>
          <p:nvPr>
            <p:ph type="title"/>
          </p:nvPr>
        </p:nvSpPr>
        <p:spPr>
          <a:xfrm>
            <a:off x="457200" y="4050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Bill of Materials</a:t>
            </a:r>
            <a:endParaRPr>
              <a:latin typeface="Times New Roman"/>
              <a:ea typeface="Times New Roman"/>
              <a:cs typeface="Times New Roman"/>
              <a:sym typeface="Times New Roman"/>
            </a:endParaRPr>
          </a:p>
        </p:txBody>
      </p:sp>
      <p:sp>
        <p:nvSpPr>
          <p:cNvPr id="297" name="Google Shape;297;g34de7820def_0_63"/>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pic>
        <p:nvPicPr>
          <p:cNvPr id="298" name="Google Shape;298;g34de7820def_0_63"/>
          <p:cNvPicPr preferRelativeResize="0"/>
          <p:nvPr/>
        </p:nvPicPr>
        <p:blipFill>
          <a:blip r:embed="rId3">
            <a:alphaModFix/>
          </a:blip>
          <a:stretch>
            <a:fillRect/>
          </a:stretch>
        </p:blipFill>
        <p:spPr>
          <a:xfrm>
            <a:off x="152400" y="936000"/>
            <a:ext cx="8839204" cy="304710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g356b6886fb2_0_0"/>
          <p:cNvSpPr txBox="1"/>
          <p:nvPr>
            <p:ph type="title"/>
          </p:nvPr>
        </p:nvSpPr>
        <p:spPr>
          <a:xfrm>
            <a:off x="457200" y="4050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Bill of Materials</a:t>
            </a:r>
            <a:endParaRPr>
              <a:latin typeface="Times New Roman"/>
              <a:ea typeface="Times New Roman"/>
              <a:cs typeface="Times New Roman"/>
              <a:sym typeface="Times New Roman"/>
            </a:endParaRPr>
          </a:p>
        </p:txBody>
      </p:sp>
      <p:sp>
        <p:nvSpPr>
          <p:cNvPr id="305" name="Google Shape;305;g356b6886fb2_0_0"/>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pic>
        <p:nvPicPr>
          <p:cNvPr id="306" name="Google Shape;306;g356b6886fb2_0_0"/>
          <p:cNvPicPr preferRelativeResize="0"/>
          <p:nvPr/>
        </p:nvPicPr>
        <p:blipFill>
          <a:blip r:embed="rId3">
            <a:alphaModFix/>
          </a:blip>
          <a:stretch>
            <a:fillRect/>
          </a:stretch>
        </p:blipFill>
        <p:spPr>
          <a:xfrm>
            <a:off x="152400" y="1078575"/>
            <a:ext cx="8839204" cy="217095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g356b6886fb2_0_22"/>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
        <p:nvSpPr>
          <p:cNvPr id="313" name="Google Shape;313;g356b6886fb2_0_22"/>
          <p:cNvSpPr txBox="1"/>
          <p:nvPr>
            <p:ph type="title"/>
          </p:nvPr>
        </p:nvSpPr>
        <p:spPr>
          <a:xfrm>
            <a:off x="457200" y="4050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Bill of Materials</a:t>
            </a:r>
            <a:endParaRPr>
              <a:latin typeface="Times New Roman"/>
              <a:ea typeface="Times New Roman"/>
              <a:cs typeface="Times New Roman"/>
              <a:sym typeface="Times New Roman"/>
            </a:endParaRPr>
          </a:p>
        </p:txBody>
      </p:sp>
      <p:pic>
        <p:nvPicPr>
          <p:cNvPr id="314" name="Google Shape;314;g356b6886fb2_0_22"/>
          <p:cNvPicPr preferRelativeResize="0"/>
          <p:nvPr/>
        </p:nvPicPr>
        <p:blipFill>
          <a:blip r:embed="rId3">
            <a:alphaModFix/>
          </a:blip>
          <a:stretch>
            <a:fillRect/>
          </a:stretch>
        </p:blipFill>
        <p:spPr>
          <a:xfrm>
            <a:off x="189400" y="564100"/>
            <a:ext cx="8839204" cy="3051424"/>
          </a:xfrm>
          <a:prstGeom prst="rect">
            <a:avLst/>
          </a:prstGeom>
          <a:noFill/>
          <a:ln>
            <a:noFill/>
          </a:ln>
        </p:spPr>
      </p:pic>
      <p:pic>
        <p:nvPicPr>
          <p:cNvPr id="315" name="Google Shape;315;g356b6886fb2_0_22"/>
          <p:cNvPicPr preferRelativeResize="0"/>
          <p:nvPr/>
        </p:nvPicPr>
        <p:blipFill rotWithShape="1">
          <a:blip r:embed="rId4">
            <a:alphaModFix/>
          </a:blip>
          <a:srcRect b="0" l="0" r="0" t="22941"/>
          <a:stretch/>
        </p:blipFill>
        <p:spPr>
          <a:xfrm>
            <a:off x="152400" y="3095475"/>
            <a:ext cx="8839199" cy="178593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356b6886fb2_0_36"/>
          <p:cNvSpPr txBox="1"/>
          <p:nvPr>
            <p:ph type="title"/>
          </p:nvPr>
        </p:nvSpPr>
        <p:spPr>
          <a:xfrm>
            <a:off x="457200" y="4050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Bill of Materials</a:t>
            </a:r>
            <a:endParaRPr>
              <a:latin typeface="Times New Roman"/>
              <a:ea typeface="Times New Roman"/>
              <a:cs typeface="Times New Roman"/>
              <a:sym typeface="Times New Roman"/>
            </a:endParaRPr>
          </a:p>
        </p:txBody>
      </p:sp>
      <p:sp>
        <p:nvSpPr>
          <p:cNvPr id="322" name="Google Shape;322;g356b6886fb2_0_36"/>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pic>
        <p:nvPicPr>
          <p:cNvPr id="323" name="Google Shape;323;g356b6886fb2_0_36"/>
          <p:cNvPicPr preferRelativeResize="0"/>
          <p:nvPr/>
        </p:nvPicPr>
        <p:blipFill>
          <a:blip r:embed="rId3">
            <a:alphaModFix/>
          </a:blip>
          <a:stretch>
            <a:fillRect/>
          </a:stretch>
        </p:blipFill>
        <p:spPr>
          <a:xfrm>
            <a:off x="152400" y="871475"/>
            <a:ext cx="8839204" cy="280541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3502ce56ed3_1_0"/>
          <p:cNvSpPr txBox="1"/>
          <p:nvPr>
            <p:ph idx="1" type="body"/>
          </p:nvPr>
        </p:nvSpPr>
        <p:spPr>
          <a:xfrm>
            <a:off x="673725" y="1006600"/>
            <a:ext cx="3811200" cy="23214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360"/>
              </a:spcBef>
              <a:spcAft>
                <a:spcPts val="0"/>
              </a:spcAft>
              <a:buSzPts val="1800"/>
              <a:buNone/>
            </a:pPr>
            <a:r>
              <a:rPr lang="en-US" sz="2800">
                <a:latin typeface="Times New Roman"/>
                <a:ea typeface="Times New Roman"/>
                <a:cs typeface="Times New Roman"/>
                <a:sym typeface="Times New Roman"/>
              </a:rPr>
              <a:t>Currently Spent : </a:t>
            </a:r>
            <a:endParaRPr sz="2800">
              <a:latin typeface="Times New Roman"/>
              <a:ea typeface="Times New Roman"/>
              <a:cs typeface="Times New Roman"/>
              <a:sym typeface="Times New Roman"/>
            </a:endParaRPr>
          </a:p>
          <a:p>
            <a:pPr indent="0" lvl="0" marL="0" rtl="0" algn="ctr">
              <a:lnSpc>
                <a:spcPct val="100000"/>
              </a:lnSpc>
              <a:spcBef>
                <a:spcPts val="360"/>
              </a:spcBef>
              <a:spcAft>
                <a:spcPts val="0"/>
              </a:spcAft>
              <a:buSzPts val="1800"/>
              <a:buNone/>
            </a:pPr>
            <a:r>
              <a:rPr lang="en-US" sz="2800">
                <a:latin typeface="Times New Roman"/>
                <a:ea typeface="Times New Roman"/>
                <a:cs typeface="Times New Roman"/>
                <a:sym typeface="Times New Roman"/>
              </a:rPr>
              <a:t>$341.42</a:t>
            </a:r>
            <a:endParaRPr sz="2800">
              <a:latin typeface="Times New Roman"/>
              <a:ea typeface="Times New Roman"/>
              <a:cs typeface="Times New Roman"/>
              <a:sym typeface="Times New Roman"/>
            </a:endParaRPr>
          </a:p>
          <a:p>
            <a:pPr indent="-381000" lvl="0" marL="457200" rtl="0" algn="l">
              <a:lnSpc>
                <a:spcPct val="100000"/>
              </a:lnSpc>
              <a:spcBef>
                <a:spcPts val="360"/>
              </a:spcBef>
              <a:spcAft>
                <a:spcPts val="0"/>
              </a:spcAft>
              <a:buSzPts val="2400"/>
              <a:buFont typeface="Times New Roman"/>
              <a:buChar char="-"/>
            </a:pPr>
            <a:r>
              <a:rPr lang="en-US" sz="2400">
                <a:latin typeface="Times New Roman"/>
                <a:ea typeface="Times New Roman"/>
                <a:cs typeface="Times New Roman"/>
                <a:sym typeface="Times New Roman"/>
              </a:rPr>
              <a:t>Online Order: $77.03</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US" sz="2400">
                <a:latin typeface="Times New Roman"/>
                <a:ea typeface="Times New Roman"/>
                <a:cs typeface="Times New Roman"/>
                <a:sym typeface="Times New Roman"/>
              </a:rPr>
              <a:t>Laser Cut: $133.88</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US" sz="2400">
                <a:latin typeface="Times New Roman"/>
                <a:ea typeface="Times New Roman"/>
                <a:cs typeface="Times New Roman"/>
                <a:sym typeface="Times New Roman"/>
              </a:rPr>
              <a:t>3D Print: $113.00</a:t>
            </a:r>
            <a:endParaRPr sz="2400">
              <a:latin typeface="Times New Roman"/>
              <a:ea typeface="Times New Roman"/>
              <a:cs typeface="Times New Roman"/>
              <a:sym typeface="Times New Roman"/>
            </a:endParaRPr>
          </a:p>
          <a:p>
            <a:pPr indent="-381000" lvl="0" marL="457200" rtl="0" algn="l">
              <a:lnSpc>
                <a:spcPct val="100000"/>
              </a:lnSpc>
              <a:spcBef>
                <a:spcPts val="0"/>
              </a:spcBef>
              <a:spcAft>
                <a:spcPts val="0"/>
              </a:spcAft>
              <a:buSzPts val="2400"/>
              <a:buFont typeface="Times New Roman"/>
              <a:buChar char="-"/>
            </a:pPr>
            <a:r>
              <a:rPr lang="en-US" sz="2400">
                <a:latin typeface="Times New Roman"/>
                <a:ea typeface="Times New Roman"/>
                <a:cs typeface="Times New Roman"/>
                <a:sym typeface="Times New Roman"/>
              </a:rPr>
              <a:t>Machine Shop: $18.00</a:t>
            </a:r>
            <a:endParaRPr sz="2700">
              <a:latin typeface="Times New Roman"/>
              <a:ea typeface="Times New Roman"/>
              <a:cs typeface="Times New Roman"/>
              <a:sym typeface="Times New Roman"/>
            </a:endParaRPr>
          </a:p>
        </p:txBody>
      </p:sp>
      <p:sp>
        <p:nvSpPr>
          <p:cNvPr id="329" name="Google Shape;329;g3502ce56ed3_1_0"/>
          <p:cNvSpPr txBox="1"/>
          <p:nvPr>
            <p:ph type="title"/>
          </p:nvPr>
        </p:nvSpPr>
        <p:spPr>
          <a:xfrm>
            <a:off x="457200" y="79300"/>
            <a:ext cx="8229600" cy="927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Budget</a:t>
            </a:r>
            <a:endParaRPr>
              <a:latin typeface="Times New Roman"/>
              <a:ea typeface="Times New Roman"/>
              <a:cs typeface="Times New Roman"/>
              <a:sym typeface="Times New Roman"/>
            </a:endParaRPr>
          </a:p>
        </p:txBody>
      </p:sp>
      <p:sp>
        <p:nvSpPr>
          <p:cNvPr id="330" name="Google Shape;330;g3502ce56ed3_1_0"/>
          <p:cNvSpPr txBox="1"/>
          <p:nvPr>
            <p:ph idx="1" type="body"/>
          </p:nvPr>
        </p:nvSpPr>
        <p:spPr>
          <a:xfrm>
            <a:off x="4741075" y="1213175"/>
            <a:ext cx="3811200" cy="1613400"/>
          </a:xfrm>
          <a:prstGeom prst="rect">
            <a:avLst/>
          </a:prstGeom>
          <a:noFill/>
          <a:ln>
            <a:noFill/>
          </a:ln>
        </p:spPr>
        <p:txBody>
          <a:bodyPr anchorCtr="0" anchor="t" bIns="45700" lIns="91425" spcFirstLastPara="1" rIns="91425" wrap="square" tIns="45700">
            <a:noAutofit/>
          </a:bodyPr>
          <a:lstStyle/>
          <a:p>
            <a:pPr indent="0" lvl="0" marL="457200" rtl="0" algn="ctr">
              <a:lnSpc>
                <a:spcPct val="100000"/>
              </a:lnSpc>
              <a:spcBef>
                <a:spcPts val="360"/>
              </a:spcBef>
              <a:spcAft>
                <a:spcPts val="0"/>
              </a:spcAft>
              <a:buSzPts val="1800"/>
              <a:buNone/>
            </a:pPr>
            <a:r>
              <a:rPr lang="en-US" sz="2700">
                <a:latin typeface="Times New Roman"/>
                <a:ea typeface="Times New Roman"/>
                <a:cs typeface="Times New Roman"/>
                <a:sym typeface="Times New Roman"/>
              </a:rPr>
              <a:t>Remaining:</a:t>
            </a:r>
            <a:endParaRPr sz="2700">
              <a:latin typeface="Times New Roman"/>
              <a:ea typeface="Times New Roman"/>
              <a:cs typeface="Times New Roman"/>
              <a:sym typeface="Times New Roman"/>
            </a:endParaRPr>
          </a:p>
          <a:p>
            <a:pPr indent="0" lvl="0" marL="457200" rtl="0" algn="ctr">
              <a:lnSpc>
                <a:spcPct val="100000"/>
              </a:lnSpc>
              <a:spcBef>
                <a:spcPts val="360"/>
              </a:spcBef>
              <a:spcAft>
                <a:spcPts val="0"/>
              </a:spcAft>
              <a:buClr>
                <a:schemeClr val="dk1"/>
              </a:buClr>
              <a:buSzPts val="1100"/>
              <a:buFont typeface="Arial"/>
              <a:buNone/>
            </a:pPr>
            <a:r>
              <a:rPr lang="en-US" sz="2700">
                <a:highlight>
                  <a:srgbClr val="00FF00"/>
                </a:highlight>
                <a:latin typeface="Times New Roman"/>
                <a:ea typeface="Times New Roman"/>
                <a:cs typeface="Times New Roman"/>
                <a:sym typeface="Times New Roman"/>
                <a:extLst>
                  <a:ext uri="http://customooxmlschemas.google.com/">
                    <go:slidesCustomData xmlns:go="http://customooxmlschemas.google.com/" textRoundtripDataId="0"/>
                  </a:ext>
                </a:extLst>
              </a:rPr>
              <a:t>$</a:t>
            </a:r>
            <a:r>
              <a:rPr lang="en-US" sz="2700">
                <a:highlight>
                  <a:srgbClr val="00FF00"/>
                </a:highlight>
                <a:latin typeface="Times New Roman"/>
                <a:ea typeface="Times New Roman"/>
                <a:cs typeface="Times New Roman"/>
                <a:sym typeface="Times New Roman"/>
              </a:rPr>
              <a:t>158.58</a:t>
            </a:r>
            <a:endParaRPr sz="2700">
              <a:highlight>
                <a:srgbClr val="00FF00"/>
              </a:highlight>
              <a:latin typeface="Times New Roman"/>
              <a:ea typeface="Times New Roman"/>
              <a:cs typeface="Times New Roman"/>
              <a:sym typeface="Times New Roman"/>
            </a:endParaRPr>
          </a:p>
          <a:p>
            <a:pPr indent="0" lvl="0" marL="0" rtl="0" algn="ctr">
              <a:lnSpc>
                <a:spcPct val="100000"/>
              </a:lnSpc>
              <a:spcBef>
                <a:spcPts val="360"/>
              </a:spcBef>
              <a:spcAft>
                <a:spcPts val="0"/>
              </a:spcAft>
              <a:buSzPts val="1800"/>
              <a:buNone/>
            </a:pPr>
            <a:r>
              <a:t/>
            </a:r>
            <a:endParaRPr sz="2800">
              <a:latin typeface="Times New Roman"/>
              <a:ea typeface="Times New Roman"/>
              <a:cs typeface="Times New Roman"/>
              <a:sym typeface="Times New Roman"/>
            </a:endParaRPr>
          </a:p>
          <a:p>
            <a:pPr indent="0" lvl="0" marL="0" rtl="0" algn="ctr">
              <a:lnSpc>
                <a:spcPct val="100000"/>
              </a:lnSpc>
              <a:spcBef>
                <a:spcPts val="360"/>
              </a:spcBef>
              <a:spcAft>
                <a:spcPts val="0"/>
              </a:spcAft>
              <a:buSzPts val="1800"/>
              <a:buNone/>
            </a:pPr>
            <a:r>
              <a:rPr lang="en-US" sz="2800">
                <a:latin typeface="Times New Roman"/>
                <a:ea typeface="Times New Roman"/>
                <a:cs typeface="Times New Roman"/>
                <a:sym typeface="Times New Roman"/>
              </a:rPr>
              <a:t>Cost of Unused Material:</a:t>
            </a:r>
            <a:br>
              <a:rPr lang="en-US" sz="2800">
                <a:latin typeface="Times New Roman"/>
                <a:ea typeface="Times New Roman"/>
                <a:cs typeface="Times New Roman"/>
                <a:sym typeface="Times New Roman"/>
              </a:rPr>
            </a:br>
            <a:r>
              <a:rPr lang="en-US" sz="2800">
                <a:highlight>
                  <a:schemeClr val="lt1"/>
                </a:highlight>
                <a:latin typeface="Times New Roman"/>
                <a:ea typeface="Times New Roman"/>
                <a:cs typeface="Times New Roman"/>
                <a:sym typeface="Times New Roman"/>
              </a:rPr>
              <a:t>$46.48</a:t>
            </a:r>
            <a:endParaRPr sz="2800">
              <a:highlight>
                <a:schemeClr val="lt1"/>
              </a:highlight>
              <a:latin typeface="Times New Roman"/>
              <a:ea typeface="Times New Roman"/>
              <a:cs typeface="Times New Roman"/>
              <a:sym typeface="Times New Roman"/>
            </a:endParaRPr>
          </a:p>
          <a:p>
            <a:pPr indent="0" lvl="0" marL="0" rtl="0" algn="ctr">
              <a:lnSpc>
                <a:spcPct val="100000"/>
              </a:lnSpc>
              <a:spcBef>
                <a:spcPts val="360"/>
              </a:spcBef>
              <a:spcAft>
                <a:spcPts val="0"/>
              </a:spcAft>
              <a:buSzPts val="1800"/>
              <a:buNone/>
            </a:pPr>
            <a:r>
              <a:t/>
            </a:r>
            <a:endParaRPr sz="1500">
              <a:latin typeface="Times New Roman"/>
              <a:ea typeface="Times New Roman"/>
              <a:cs typeface="Times New Roman"/>
              <a:sym typeface="Times New Roman"/>
            </a:endParaRPr>
          </a:p>
          <a:p>
            <a:pPr indent="0" lvl="0" marL="457200" rtl="0" algn="ctr">
              <a:lnSpc>
                <a:spcPct val="100000"/>
              </a:lnSpc>
              <a:spcBef>
                <a:spcPts val="360"/>
              </a:spcBef>
              <a:spcAft>
                <a:spcPts val="0"/>
              </a:spcAft>
              <a:buSzPts val="1800"/>
              <a:buNone/>
            </a:pPr>
            <a:r>
              <a:t/>
            </a:r>
            <a:endParaRPr sz="2700">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310bc3fcb43_0_15"/>
          <p:cNvSpPr txBox="1"/>
          <p:nvPr>
            <p:ph type="title"/>
          </p:nvPr>
        </p:nvSpPr>
        <p:spPr>
          <a:xfrm>
            <a:off x="457200" y="112725"/>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Project Management</a:t>
            </a:r>
            <a:endParaRPr>
              <a:latin typeface="Times New Roman"/>
              <a:ea typeface="Times New Roman"/>
              <a:cs typeface="Times New Roman"/>
              <a:sym typeface="Times New Roman"/>
            </a:endParaRPr>
          </a:p>
        </p:txBody>
      </p:sp>
      <p:sp>
        <p:nvSpPr>
          <p:cNvPr id="337" name="Google Shape;337;g310bc3fcb43_0_15"/>
          <p:cNvSpPr txBox="1"/>
          <p:nvPr>
            <p:ph idx="1" type="body"/>
          </p:nvPr>
        </p:nvSpPr>
        <p:spPr>
          <a:xfrm>
            <a:off x="365550" y="1138150"/>
            <a:ext cx="8412900" cy="26511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Divide labor based on the team members’ strengths and areas needing improvement.</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Organized communication through GroupMe messaging.</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Regular team meeting once a week and subgroup meetings for specific tasks.</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Documents are file-organized using Google Drive for live updates.</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Shared commitment to clear communication when being late or absent.</a:t>
            </a:r>
            <a:endParaRPr>
              <a:latin typeface="Times New Roman"/>
              <a:ea typeface="Times New Roman"/>
              <a:cs typeface="Times New Roman"/>
              <a:sym typeface="Times New Roman"/>
            </a:endParaRPr>
          </a:p>
          <a:p>
            <a:pPr indent="-342900" lvl="0" marL="457200" rtl="0" algn="l">
              <a:lnSpc>
                <a:spcPct val="100000"/>
              </a:lnSpc>
              <a:spcBef>
                <a:spcPts val="0"/>
              </a:spcBef>
              <a:spcAft>
                <a:spcPts val="0"/>
              </a:spcAft>
              <a:buSzPts val="1800"/>
              <a:buFont typeface="Times New Roman"/>
              <a:buChar char="-"/>
            </a:pPr>
            <a:r>
              <a:rPr lang="en-US">
                <a:latin typeface="Times New Roman"/>
                <a:ea typeface="Times New Roman"/>
                <a:cs typeface="Times New Roman"/>
                <a:sym typeface="Times New Roman"/>
              </a:rPr>
              <a:t>Aim to finish assignments a few days before due dates.</a:t>
            </a:r>
            <a:endParaRPr>
              <a:latin typeface="Times New Roman"/>
              <a:ea typeface="Times New Roman"/>
              <a:cs typeface="Times New Roman"/>
              <a:sym typeface="Times New Roman"/>
            </a:endParaRPr>
          </a:p>
        </p:txBody>
      </p:sp>
      <p:sp>
        <p:nvSpPr>
          <p:cNvPr id="338" name="Google Shape;338;g310bc3fcb43_0_15"/>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g310c10ff899_0_7"/>
          <p:cNvSpPr txBox="1"/>
          <p:nvPr>
            <p:ph idx="4294967295" type="title"/>
          </p:nvPr>
        </p:nvSpPr>
        <p:spPr>
          <a:xfrm>
            <a:off x="-2468950" y="182865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Project Timeline</a:t>
            </a:r>
            <a:endParaRPr>
              <a:latin typeface="Times New Roman"/>
              <a:ea typeface="Times New Roman"/>
              <a:cs typeface="Times New Roman"/>
              <a:sym typeface="Times New Roman"/>
            </a:endParaRPr>
          </a:p>
        </p:txBody>
      </p:sp>
      <p:pic>
        <p:nvPicPr>
          <p:cNvPr id="345" name="Google Shape;345;g310c10ff899_0_7" title="Screenshot 2025-05-18 at 9.11.27 PM.png"/>
          <p:cNvPicPr preferRelativeResize="0"/>
          <p:nvPr/>
        </p:nvPicPr>
        <p:blipFill>
          <a:blip r:embed="rId3">
            <a:alphaModFix/>
          </a:blip>
          <a:stretch>
            <a:fillRect/>
          </a:stretch>
        </p:blipFill>
        <p:spPr>
          <a:xfrm>
            <a:off x="3389625" y="125150"/>
            <a:ext cx="5662451" cy="4963826"/>
          </a:xfrm>
          <a:prstGeom prst="rect">
            <a:avLst/>
          </a:prstGeom>
          <a:noFill/>
          <a:ln>
            <a:noFill/>
          </a:ln>
        </p:spPr>
      </p:pic>
      <p:pic>
        <p:nvPicPr>
          <p:cNvPr id="346" name="Google Shape;346;g310c10ff899_0_7" title="Screenshot 2025-05-18 at 9.12.01 PM.png"/>
          <p:cNvPicPr preferRelativeResize="0"/>
          <p:nvPr/>
        </p:nvPicPr>
        <p:blipFill>
          <a:blip r:embed="rId4">
            <a:alphaModFix/>
          </a:blip>
          <a:stretch>
            <a:fillRect/>
          </a:stretch>
        </p:blipFill>
        <p:spPr>
          <a:xfrm>
            <a:off x="604275" y="4187225"/>
            <a:ext cx="2083125" cy="814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g33608237f58_0_0"/>
          <p:cNvSpPr txBox="1"/>
          <p:nvPr>
            <p:ph type="title"/>
          </p:nvPr>
        </p:nvSpPr>
        <p:spPr>
          <a:xfrm>
            <a:off x="457200" y="260300"/>
            <a:ext cx="8229600" cy="743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latin typeface="Times New Roman"/>
                <a:ea typeface="Times New Roman"/>
                <a:cs typeface="Times New Roman"/>
                <a:sym typeface="Times New Roman"/>
              </a:rPr>
              <a:t>Mechanical </a:t>
            </a:r>
            <a:r>
              <a:rPr lang="en-US">
                <a:latin typeface="Times New Roman"/>
                <a:ea typeface="Times New Roman"/>
                <a:cs typeface="Times New Roman"/>
                <a:sym typeface="Times New Roman"/>
              </a:rPr>
              <a:t>Failure Analysis Overview</a:t>
            </a:r>
            <a:endParaRPr>
              <a:latin typeface="Times New Roman"/>
              <a:ea typeface="Times New Roman"/>
              <a:cs typeface="Times New Roman"/>
              <a:sym typeface="Times New Roman"/>
            </a:endParaRPr>
          </a:p>
        </p:txBody>
      </p:sp>
      <p:sp>
        <p:nvSpPr>
          <p:cNvPr id="353" name="Google Shape;353;g33608237f58_0_0"/>
          <p:cNvSpPr txBox="1"/>
          <p:nvPr>
            <p:ph idx="12" type="sldNum"/>
          </p:nvPr>
        </p:nvSpPr>
        <p:spPr>
          <a:xfrm>
            <a:off x="3505200" y="4767263"/>
            <a:ext cx="2133600" cy="2745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1800"/>
              <a:buFont typeface="Arial"/>
              <a:buNone/>
            </a:pPr>
            <a:fld id="{00000000-1234-1234-1234-123412341234}" type="slidenum">
              <a:rPr lang="en-US"/>
              <a:t>‹#›</a:t>
            </a:fld>
            <a:endParaRPr/>
          </a:p>
        </p:txBody>
      </p:sp>
      <p:pic>
        <p:nvPicPr>
          <p:cNvPr id="354" name="Google Shape;354;g33608237f58_0_0"/>
          <p:cNvPicPr preferRelativeResize="0"/>
          <p:nvPr/>
        </p:nvPicPr>
        <p:blipFill>
          <a:blip r:embed="rId3">
            <a:alphaModFix/>
          </a:blip>
          <a:stretch>
            <a:fillRect/>
          </a:stretch>
        </p:blipFill>
        <p:spPr>
          <a:xfrm>
            <a:off x="373245" y="1252438"/>
            <a:ext cx="1404100" cy="1932925"/>
          </a:xfrm>
          <a:prstGeom prst="rect">
            <a:avLst/>
          </a:prstGeom>
          <a:noFill/>
          <a:ln>
            <a:noFill/>
          </a:ln>
        </p:spPr>
      </p:pic>
      <p:pic>
        <p:nvPicPr>
          <p:cNvPr id="355" name="Google Shape;355;g33608237f58_0_0"/>
          <p:cNvPicPr preferRelativeResize="0"/>
          <p:nvPr/>
        </p:nvPicPr>
        <p:blipFill>
          <a:blip r:embed="rId4">
            <a:alphaModFix/>
          </a:blip>
          <a:stretch>
            <a:fillRect/>
          </a:stretch>
        </p:blipFill>
        <p:spPr>
          <a:xfrm>
            <a:off x="2626350" y="1250629"/>
            <a:ext cx="1404100" cy="1936527"/>
          </a:xfrm>
          <a:prstGeom prst="rect">
            <a:avLst/>
          </a:prstGeom>
          <a:noFill/>
          <a:ln>
            <a:noFill/>
          </a:ln>
        </p:spPr>
      </p:pic>
      <p:pic>
        <p:nvPicPr>
          <p:cNvPr id="356" name="Google Shape;356;g33608237f58_0_0"/>
          <p:cNvPicPr preferRelativeResize="0"/>
          <p:nvPr/>
        </p:nvPicPr>
        <p:blipFill>
          <a:blip r:embed="rId5">
            <a:alphaModFix/>
          </a:blip>
          <a:stretch>
            <a:fillRect/>
          </a:stretch>
        </p:blipFill>
        <p:spPr>
          <a:xfrm>
            <a:off x="4879445" y="1252432"/>
            <a:ext cx="2001647" cy="2024075"/>
          </a:xfrm>
          <a:prstGeom prst="rect">
            <a:avLst/>
          </a:prstGeom>
          <a:noFill/>
          <a:ln>
            <a:noFill/>
          </a:ln>
        </p:spPr>
      </p:pic>
      <p:pic>
        <p:nvPicPr>
          <p:cNvPr id="357" name="Google Shape;357;g33608237f58_0_0"/>
          <p:cNvPicPr preferRelativeResize="0"/>
          <p:nvPr/>
        </p:nvPicPr>
        <p:blipFill>
          <a:blip r:embed="rId6">
            <a:alphaModFix/>
          </a:blip>
          <a:stretch>
            <a:fillRect/>
          </a:stretch>
        </p:blipFill>
        <p:spPr>
          <a:xfrm>
            <a:off x="7730104" y="1252437"/>
            <a:ext cx="1034822" cy="2024075"/>
          </a:xfrm>
          <a:prstGeom prst="rect">
            <a:avLst/>
          </a:prstGeom>
          <a:noFill/>
          <a:ln>
            <a:noFill/>
          </a:ln>
        </p:spPr>
      </p:pic>
      <p:sp>
        <p:nvSpPr>
          <p:cNvPr id="358" name="Google Shape;358;g33608237f58_0_0"/>
          <p:cNvSpPr txBox="1"/>
          <p:nvPr/>
        </p:nvSpPr>
        <p:spPr>
          <a:xfrm>
            <a:off x="194500" y="3270363"/>
            <a:ext cx="1761600" cy="42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a:solidFill>
                  <a:srgbClr val="006096"/>
                </a:solidFill>
                <a:latin typeface="Times New Roman"/>
                <a:ea typeface="Times New Roman"/>
                <a:cs typeface="Times New Roman"/>
                <a:sym typeface="Times New Roman"/>
              </a:rPr>
              <a:t>Whisker Sensor Bracket</a:t>
            </a:r>
            <a:endParaRPr sz="1800">
              <a:solidFill>
                <a:srgbClr val="006096"/>
              </a:solidFill>
              <a:latin typeface="Times New Roman"/>
              <a:ea typeface="Times New Roman"/>
              <a:cs typeface="Times New Roman"/>
              <a:sym typeface="Times New Roman"/>
            </a:endParaRPr>
          </a:p>
        </p:txBody>
      </p:sp>
      <p:sp>
        <p:nvSpPr>
          <p:cNvPr id="359" name="Google Shape;359;g33608237f58_0_0"/>
          <p:cNvSpPr txBox="1"/>
          <p:nvPr/>
        </p:nvSpPr>
        <p:spPr>
          <a:xfrm>
            <a:off x="2626450" y="3270363"/>
            <a:ext cx="1404000" cy="62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a:solidFill>
                  <a:srgbClr val="006096"/>
                </a:solidFill>
                <a:latin typeface="Times New Roman"/>
                <a:ea typeface="Times New Roman"/>
                <a:cs typeface="Times New Roman"/>
                <a:sym typeface="Times New Roman"/>
              </a:rPr>
              <a:t>Tightener Motor Shaft</a:t>
            </a:r>
            <a:endParaRPr sz="1800">
              <a:solidFill>
                <a:srgbClr val="006096"/>
              </a:solidFill>
              <a:latin typeface="Times New Roman"/>
              <a:ea typeface="Times New Roman"/>
              <a:cs typeface="Times New Roman"/>
              <a:sym typeface="Times New Roman"/>
            </a:endParaRPr>
          </a:p>
        </p:txBody>
      </p:sp>
      <p:sp>
        <p:nvSpPr>
          <p:cNvPr id="360" name="Google Shape;360;g33608237f58_0_0"/>
          <p:cNvSpPr txBox="1"/>
          <p:nvPr/>
        </p:nvSpPr>
        <p:spPr>
          <a:xfrm>
            <a:off x="4879475" y="3329013"/>
            <a:ext cx="2001600" cy="50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a:solidFill>
                  <a:srgbClr val="006096"/>
                </a:solidFill>
                <a:latin typeface="Times New Roman"/>
                <a:ea typeface="Times New Roman"/>
                <a:cs typeface="Times New Roman"/>
                <a:sym typeface="Times New Roman"/>
              </a:rPr>
              <a:t>Descrambler Motor Shaft</a:t>
            </a:r>
            <a:endParaRPr sz="1800">
              <a:solidFill>
                <a:srgbClr val="006096"/>
              </a:solidFill>
              <a:latin typeface="Times New Roman"/>
              <a:ea typeface="Times New Roman"/>
              <a:cs typeface="Times New Roman"/>
              <a:sym typeface="Times New Roman"/>
            </a:endParaRPr>
          </a:p>
        </p:txBody>
      </p:sp>
      <p:sp>
        <p:nvSpPr>
          <p:cNvPr id="361" name="Google Shape;361;g33608237f58_0_0"/>
          <p:cNvSpPr txBox="1"/>
          <p:nvPr/>
        </p:nvSpPr>
        <p:spPr>
          <a:xfrm>
            <a:off x="7545500" y="3329013"/>
            <a:ext cx="1404000" cy="42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a:solidFill>
                  <a:srgbClr val="006096"/>
                </a:solidFill>
                <a:latin typeface="Times New Roman"/>
                <a:ea typeface="Times New Roman"/>
                <a:cs typeface="Times New Roman"/>
                <a:sym typeface="Times New Roman"/>
              </a:rPr>
              <a:t>Descrambler Bracket</a:t>
            </a:r>
            <a:endParaRPr sz="1800">
              <a:solidFill>
                <a:srgbClr val="006096"/>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g33608237f58_0_15"/>
          <p:cNvSpPr txBox="1"/>
          <p:nvPr>
            <p:ph type="title"/>
          </p:nvPr>
        </p:nvSpPr>
        <p:spPr>
          <a:xfrm>
            <a:off x="457200" y="288425"/>
            <a:ext cx="8229600" cy="743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latin typeface="Times New Roman"/>
                <a:ea typeface="Times New Roman"/>
                <a:cs typeface="Times New Roman"/>
                <a:sym typeface="Times New Roman"/>
              </a:rPr>
              <a:t>Fatigue Life - Descrambler Motor Shaft</a:t>
            </a:r>
            <a:endParaRPr>
              <a:latin typeface="Times New Roman"/>
              <a:ea typeface="Times New Roman"/>
              <a:cs typeface="Times New Roman"/>
              <a:sym typeface="Times New Roman"/>
            </a:endParaRPr>
          </a:p>
        </p:txBody>
      </p:sp>
      <p:sp>
        <p:nvSpPr>
          <p:cNvPr id="368" name="Google Shape;368;g33608237f58_0_15"/>
          <p:cNvSpPr txBox="1"/>
          <p:nvPr>
            <p:ph idx="1" type="body"/>
          </p:nvPr>
        </p:nvSpPr>
        <p:spPr>
          <a:xfrm>
            <a:off x="457200" y="1303050"/>
            <a:ext cx="8501700" cy="2651100"/>
          </a:xfrm>
          <a:prstGeom prst="rect">
            <a:avLst/>
          </a:prstGeom>
        </p:spPr>
        <p:txBody>
          <a:bodyPr anchorCtr="0" anchor="t" bIns="45700" lIns="91425" spcFirstLastPara="1" rIns="91425" wrap="square" tIns="45700">
            <a:noAutofit/>
          </a:bodyPr>
          <a:lstStyle/>
          <a:p>
            <a:pPr indent="-342900" lvl="0" marL="457200" rtl="0" algn="l">
              <a:spcBef>
                <a:spcPts val="360"/>
              </a:spcBef>
              <a:spcAft>
                <a:spcPts val="0"/>
              </a:spcAft>
              <a:buSzPts val="1800"/>
              <a:buFont typeface="Times New Roman"/>
              <a:buChar char="•"/>
            </a:pPr>
            <a:r>
              <a:rPr lang="en-US">
                <a:latin typeface="Times New Roman"/>
                <a:ea typeface="Times New Roman"/>
                <a:cs typeface="Times New Roman"/>
                <a:sym typeface="Times New Roman"/>
              </a:rPr>
              <a:t>The motor shaft on the descrambler is made of a ¼in, 1.375in long wooden dowel.</a:t>
            </a:r>
            <a:endParaRPr>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US">
                <a:latin typeface="Times New Roman"/>
                <a:ea typeface="Times New Roman"/>
                <a:cs typeface="Times New Roman"/>
                <a:sym typeface="Times New Roman"/>
              </a:rPr>
              <a:t>The mass of the slider and the </a:t>
            </a:r>
            <a:r>
              <a:rPr lang="en-US">
                <a:latin typeface="Times New Roman"/>
                <a:ea typeface="Times New Roman"/>
                <a:cs typeface="Times New Roman"/>
                <a:sym typeface="Times New Roman"/>
              </a:rPr>
              <a:t>torque</a:t>
            </a:r>
            <a:r>
              <a:rPr lang="en-US">
                <a:latin typeface="Times New Roman"/>
                <a:ea typeface="Times New Roman"/>
                <a:cs typeface="Times New Roman"/>
                <a:sym typeface="Times New Roman"/>
              </a:rPr>
              <a:t> from the motor generate stress on the shaft.</a:t>
            </a:r>
            <a:endParaRPr>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US">
                <a:latin typeface="Times New Roman"/>
                <a:ea typeface="Times New Roman"/>
                <a:cs typeface="Times New Roman"/>
                <a:sym typeface="Times New Roman"/>
              </a:rPr>
              <a:t>The driving torque is 0.28 N-m, and the mass of the slider is 0.25 kg.</a:t>
            </a:r>
            <a:endParaRPr>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US">
                <a:latin typeface="Times New Roman"/>
                <a:ea typeface="Times New Roman"/>
                <a:cs typeface="Times New Roman"/>
                <a:sym typeface="Times New Roman"/>
              </a:rPr>
              <a:t>This generates a mean Von Mises stress of 11.2 MPa, and and amplitude of 8.14 MPa.</a:t>
            </a:r>
            <a:endParaRPr>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US">
                <a:latin typeface="Times New Roman"/>
                <a:ea typeface="Times New Roman"/>
                <a:cs typeface="Times New Roman"/>
                <a:sym typeface="Times New Roman"/>
              </a:rPr>
              <a:t>Yield factor of safety is 1.7, and infinite life factor of safety is 0.95 from Goodman criterion.</a:t>
            </a:r>
            <a:endParaRPr>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US">
                <a:latin typeface="Times New Roman"/>
                <a:ea typeface="Times New Roman"/>
                <a:cs typeface="Times New Roman"/>
                <a:sym typeface="Times New Roman"/>
              </a:rPr>
              <a:t>The shaft will not yield or fracture, but it’s life is finite.</a:t>
            </a:r>
            <a:endParaRPr>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US">
                <a:latin typeface="Times New Roman"/>
                <a:ea typeface="Times New Roman"/>
                <a:cs typeface="Times New Roman"/>
                <a:sym typeface="Times New Roman"/>
              </a:rPr>
              <a:t>Insufficient data on wood to calculate number of cycles to failure.</a:t>
            </a:r>
            <a:endParaRPr>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US">
                <a:latin typeface="Times New Roman"/>
                <a:ea typeface="Times New Roman"/>
                <a:cs typeface="Times New Roman"/>
                <a:sym typeface="Times New Roman"/>
              </a:rPr>
              <a:t>From the factor of safety, the lifetime is expected to be close to 1 million cycles.</a:t>
            </a:r>
            <a:endParaRPr>
              <a:latin typeface="Times New Roman"/>
              <a:ea typeface="Times New Roman"/>
              <a:cs typeface="Times New Roman"/>
              <a:sym typeface="Times New Roman"/>
            </a:endParaRPr>
          </a:p>
        </p:txBody>
      </p:sp>
      <p:sp>
        <p:nvSpPr>
          <p:cNvPr id="369" name="Google Shape;369;g33608237f58_0_15"/>
          <p:cNvSpPr txBox="1"/>
          <p:nvPr>
            <p:ph idx="12" type="sldNum"/>
          </p:nvPr>
        </p:nvSpPr>
        <p:spPr>
          <a:xfrm>
            <a:off x="3505200" y="4767263"/>
            <a:ext cx="2133600" cy="2745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1800"/>
              <a:buFont typeface="Arial"/>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g336129549ff_0_8"/>
          <p:cNvSpPr txBox="1"/>
          <p:nvPr>
            <p:ph type="title"/>
          </p:nvPr>
        </p:nvSpPr>
        <p:spPr>
          <a:xfrm>
            <a:off x="457200" y="209550"/>
            <a:ext cx="8229600" cy="743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latin typeface="Times New Roman"/>
                <a:ea typeface="Times New Roman"/>
                <a:cs typeface="Times New Roman"/>
                <a:sym typeface="Times New Roman"/>
              </a:rPr>
              <a:t>Completed Testing</a:t>
            </a:r>
            <a:endParaRPr>
              <a:latin typeface="Times New Roman"/>
              <a:ea typeface="Times New Roman"/>
              <a:cs typeface="Times New Roman"/>
              <a:sym typeface="Times New Roman"/>
            </a:endParaRPr>
          </a:p>
        </p:txBody>
      </p:sp>
      <p:sp>
        <p:nvSpPr>
          <p:cNvPr id="376" name="Google Shape;376;g336129549ff_0_8"/>
          <p:cNvSpPr txBox="1"/>
          <p:nvPr>
            <p:ph idx="1" type="body"/>
          </p:nvPr>
        </p:nvSpPr>
        <p:spPr>
          <a:xfrm>
            <a:off x="457200" y="1619250"/>
            <a:ext cx="3630900" cy="2651100"/>
          </a:xfrm>
          <a:prstGeom prst="rect">
            <a:avLst/>
          </a:prstGeom>
        </p:spPr>
        <p:txBody>
          <a:bodyPr anchorCtr="0" anchor="t" bIns="45700" lIns="91425" spcFirstLastPara="1" rIns="91425" wrap="square" tIns="45700">
            <a:noAutofit/>
          </a:bodyPr>
          <a:lstStyle/>
          <a:p>
            <a:pPr indent="0" lvl="0" marL="0" rtl="0" algn="l">
              <a:lnSpc>
                <a:spcPct val="150000"/>
              </a:lnSpc>
              <a:spcBef>
                <a:spcPts val="0"/>
              </a:spcBef>
              <a:spcAft>
                <a:spcPts val="0"/>
              </a:spcAft>
              <a:buNone/>
            </a:pPr>
            <a:r>
              <a:rPr b="1" lang="en-US" sz="1300">
                <a:solidFill>
                  <a:schemeClr val="dk2"/>
                </a:solidFill>
                <a:highlight>
                  <a:schemeClr val="lt1"/>
                </a:highlight>
                <a:latin typeface="Times New Roman"/>
                <a:ea typeface="Times New Roman"/>
                <a:cs typeface="Times New Roman"/>
                <a:sym typeface="Times New Roman"/>
              </a:rPr>
              <a:t>MANUAL FILLING: </a:t>
            </a:r>
            <a:endParaRPr b="1" sz="1300">
              <a:solidFill>
                <a:schemeClr val="dk2"/>
              </a:solidFill>
              <a:highlight>
                <a:schemeClr val="lt1"/>
              </a:highlight>
              <a:latin typeface="Times New Roman"/>
              <a:ea typeface="Times New Roman"/>
              <a:cs typeface="Times New Roman"/>
              <a:sym typeface="Times New Roman"/>
            </a:endParaRPr>
          </a:p>
          <a:p>
            <a:pPr indent="-311150" lvl="0" marL="457200" rtl="0" algn="l">
              <a:lnSpc>
                <a:spcPct val="150000"/>
              </a:lnSpc>
              <a:spcBef>
                <a:spcPts val="0"/>
              </a:spcBef>
              <a:spcAft>
                <a:spcPts val="0"/>
              </a:spcAft>
              <a:buClr>
                <a:schemeClr val="dk2"/>
              </a:buClr>
              <a:buSzPts val="1300"/>
              <a:buFont typeface="Times New Roman"/>
              <a:buChar char="•"/>
            </a:pPr>
            <a:r>
              <a:rPr lang="en-US" sz="1300">
                <a:solidFill>
                  <a:schemeClr val="dk2"/>
                </a:solidFill>
                <a:highlight>
                  <a:schemeClr val="lt1"/>
                </a:highlight>
                <a:latin typeface="Times New Roman"/>
                <a:ea typeface="Times New Roman"/>
                <a:cs typeface="Times New Roman"/>
                <a:sym typeface="Times New Roman"/>
              </a:rPr>
              <a:t>One person fills a bottle with exactly 30 pills</a:t>
            </a:r>
            <a:endParaRPr sz="1300">
              <a:solidFill>
                <a:schemeClr val="dk2"/>
              </a:solidFill>
              <a:highlight>
                <a:schemeClr val="lt1"/>
              </a:highlight>
              <a:latin typeface="Times New Roman"/>
              <a:ea typeface="Times New Roman"/>
              <a:cs typeface="Times New Roman"/>
              <a:sym typeface="Times New Roman"/>
            </a:endParaRPr>
          </a:p>
          <a:p>
            <a:pPr indent="-311150" lvl="0" marL="457200" rtl="0" algn="l">
              <a:lnSpc>
                <a:spcPct val="150000"/>
              </a:lnSpc>
              <a:spcBef>
                <a:spcPts val="0"/>
              </a:spcBef>
              <a:spcAft>
                <a:spcPts val="0"/>
              </a:spcAft>
              <a:buClr>
                <a:schemeClr val="dk2"/>
              </a:buClr>
              <a:buSzPts val="1300"/>
              <a:buFont typeface="Times New Roman"/>
              <a:buChar char="•"/>
            </a:pPr>
            <a:r>
              <a:rPr lang="en-US" sz="1300">
                <a:solidFill>
                  <a:schemeClr val="dk2"/>
                </a:solidFill>
                <a:highlight>
                  <a:schemeClr val="lt1"/>
                </a:highlight>
                <a:latin typeface="Times New Roman"/>
                <a:ea typeface="Times New Roman"/>
                <a:cs typeface="Times New Roman"/>
                <a:sym typeface="Times New Roman"/>
              </a:rPr>
              <a:t>Puts cap on and tightens</a:t>
            </a:r>
            <a:endParaRPr sz="1300">
              <a:solidFill>
                <a:schemeClr val="dk2"/>
              </a:solidFill>
              <a:highlight>
                <a:schemeClr val="lt1"/>
              </a:highlight>
              <a:latin typeface="Times New Roman"/>
              <a:ea typeface="Times New Roman"/>
              <a:cs typeface="Times New Roman"/>
              <a:sym typeface="Times New Roman"/>
            </a:endParaRPr>
          </a:p>
          <a:p>
            <a:pPr indent="-311150" lvl="0" marL="457200" rtl="0" algn="l">
              <a:lnSpc>
                <a:spcPct val="150000"/>
              </a:lnSpc>
              <a:spcBef>
                <a:spcPts val="0"/>
              </a:spcBef>
              <a:spcAft>
                <a:spcPts val="0"/>
              </a:spcAft>
              <a:buClr>
                <a:schemeClr val="dk2"/>
              </a:buClr>
              <a:buSzPts val="1300"/>
              <a:buFont typeface="Times New Roman"/>
              <a:buChar char="•"/>
            </a:pPr>
            <a:r>
              <a:rPr lang="en-US" sz="1300">
                <a:solidFill>
                  <a:schemeClr val="dk2"/>
                </a:solidFill>
                <a:highlight>
                  <a:schemeClr val="lt1"/>
                </a:highlight>
                <a:latin typeface="Times New Roman"/>
                <a:ea typeface="Times New Roman"/>
                <a:cs typeface="Times New Roman"/>
                <a:sym typeface="Times New Roman"/>
              </a:rPr>
              <a:t>Repeat for 12 bottles</a:t>
            </a:r>
            <a:endParaRPr sz="1300">
              <a:solidFill>
                <a:schemeClr val="dk2"/>
              </a:solidFill>
              <a:highlight>
                <a:schemeClr val="lt1"/>
              </a:highlight>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b="1" lang="en-US" sz="1300">
                <a:solidFill>
                  <a:schemeClr val="dk2"/>
                </a:solidFill>
                <a:highlight>
                  <a:schemeClr val="lt1"/>
                </a:highlight>
                <a:latin typeface="Times New Roman"/>
                <a:ea typeface="Times New Roman"/>
                <a:cs typeface="Times New Roman"/>
                <a:sym typeface="Times New Roman"/>
              </a:rPr>
              <a:t>RESULTS:</a:t>
            </a:r>
            <a:endParaRPr b="1" sz="1300">
              <a:solidFill>
                <a:schemeClr val="dk2"/>
              </a:solidFill>
              <a:highlight>
                <a:schemeClr val="lt1"/>
              </a:highlight>
              <a:latin typeface="Times New Roman"/>
              <a:ea typeface="Times New Roman"/>
              <a:cs typeface="Times New Roman"/>
              <a:sym typeface="Times New Roman"/>
            </a:endParaRPr>
          </a:p>
          <a:p>
            <a:pPr indent="-311150" lvl="0" marL="457200" rtl="0" algn="l">
              <a:lnSpc>
                <a:spcPct val="150000"/>
              </a:lnSpc>
              <a:spcBef>
                <a:spcPts val="0"/>
              </a:spcBef>
              <a:spcAft>
                <a:spcPts val="0"/>
              </a:spcAft>
              <a:buClr>
                <a:schemeClr val="dk2"/>
              </a:buClr>
              <a:buSzPts val="1300"/>
              <a:buFont typeface="Times New Roman"/>
              <a:buChar char="•"/>
            </a:pPr>
            <a:r>
              <a:rPr lang="en-US" sz="1300">
                <a:solidFill>
                  <a:schemeClr val="dk2"/>
                </a:solidFill>
                <a:highlight>
                  <a:schemeClr val="lt1"/>
                </a:highlight>
                <a:latin typeface="Times New Roman"/>
                <a:ea typeface="Times New Roman"/>
                <a:cs typeface="Times New Roman"/>
                <a:sym typeface="Times New Roman"/>
              </a:rPr>
              <a:t>Average total time - 5:24</a:t>
            </a:r>
            <a:endParaRPr sz="1300">
              <a:solidFill>
                <a:schemeClr val="dk2"/>
              </a:solidFill>
              <a:highlight>
                <a:schemeClr val="lt1"/>
              </a:highlight>
              <a:latin typeface="Times New Roman"/>
              <a:ea typeface="Times New Roman"/>
              <a:cs typeface="Times New Roman"/>
              <a:sym typeface="Times New Roman"/>
            </a:endParaRPr>
          </a:p>
          <a:p>
            <a:pPr indent="-311150" lvl="0" marL="457200" rtl="0" algn="l">
              <a:lnSpc>
                <a:spcPct val="150000"/>
              </a:lnSpc>
              <a:spcBef>
                <a:spcPts val="0"/>
              </a:spcBef>
              <a:spcAft>
                <a:spcPts val="0"/>
              </a:spcAft>
              <a:buClr>
                <a:schemeClr val="dk2"/>
              </a:buClr>
              <a:buSzPts val="1300"/>
              <a:buFont typeface="Times New Roman"/>
              <a:buChar char="•"/>
            </a:pPr>
            <a:r>
              <a:rPr lang="en-US" sz="1300">
                <a:solidFill>
                  <a:schemeClr val="dk2"/>
                </a:solidFill>
                <a:highlight>
                  <a:schemeClr val="lt1"/>
                </a:highlight>
                <a:latin typeface="Times New Roman"/>
                <a:ea typeface="Times New Roman"/>
                <a:cs typeface="Times New Roman"/>
                <a:sym typeface="Times New Roman"/>
              </a:rPr>
              <a:t>Average time per bottle - 0:28</a:t>
            </a:r>
            <a:endParaRPr sz="1300">
              <a:solidFill>
                <a:schemeClr val="dk2"/>
              </a:solidFill>
              <a:highlight>
                <a:schemeClr val="lt1"/>
              </a:highlight>
              <a:latin typeface="Times New Roman"/>
              <a:ea typeface="Times New Roman"/>
              <a:cs typeface="Times New Roman"/>
              <a:sym typeface="Times New Roman"/>
            </a:endParaRPr>
          </a:p>
          <a:p>
            <a:pPr indent="0" lvl="0" marL="0" rtl="0" algn="l">
              <a:spcBef>
                <a:spcPts val="360"/>
              </a:spcBef>
              <a:spcAft>
                <a:spcPts val="0"/>
              </a:spcAft>
              <a:buNone/>
            </a:pPr>
            <a:r>
              <a:t/>
            </a:r>
            <a:endParaRPr/>
          </a:p>
        </p:txBody>
      </p:sp>
      <p:sp>
        <p:nvSpPr>
          <p:cNvPr id="377" name="Google Shape;377;g336129549ff_0_8"/>
          <p:cNvSpPr txBox="1"/>
          <p:nvPr>
            <p:ph idx="12" type="sldNum"/>
          </p:nvPr>
        </p:nvSpPr>
        <p:spPr>
          <a:xfrm>
            <a:off x="3505200" y="4767263"/>
            <a:ext cx="2133600" cy="2745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1800"/>
              <a:buFont typeface="Arial"/>
              <a:buNone/>
            </a:pPr>
            <a:fld id="{00000000-1234-1234-1234-123412341234}" type="slidenum">
              <a:rPr lang="en-US"/>
              <a:t>‹#›</a:t>
            </a:fld>
            <a:endParaRPr/>
          </a:p>
        </p:txBody>
      </p:sp>
      <p:sp>
        <p:nvSpPr>
          <p:cNvPr id="378" name="Google Shape;378;g336129549ff_0_8"/>
          <p:cNvSpPr txBox="1"/>
          <p:nvPr>
            <p:ph idx="1" type="body"/>
          </p:nvPr>
        </p:nvSpPr>
        <p:spPr>
          <a:xfrm>
            <a:off x="4876450" y="1619250"/>
            <a:ext cx="3630900" cy="2651100"/>
          </a:xfrm>
          <a:prstGeom prst="rect">
            <a:avLst/>
          </a:prstGeom>
        </p:spPr>
        <p:txBody>
          <a:bodyPr anchorCtr="0" anchor="t" bIns="45700" lIns="91425" spcFirstLastPara="1" rIns="91425" wrap="square" tIns="45700">
            <a:noAutofit/>
          </a:bodyPr>
          <a:lstStyle/>
          <a:p>
            <a:pPr indent="0" lvl="0" marL="0" rtl="0" algn="l">
              <a:lnSpc>
                <a:spcPct val="150000"/>
              </a:lnSpc>
              <a:spcBef>
                <a:spcPts val="0"/>
              </a:spcBef>
              <a:spcAft>
                <a:spcPts val="0"/>
              </a:spcAft>
              <a:buNone/>
            </a:pPr>
            <a:r>
              <a:rPr b="1" lang="en-US" sz="1300">
                <a:solidFill>
                  <a:schemeClr val="dk2"/>
                </a:solidFill>
                <a:highlight>
                  <a:schemeClr val="lt1"/>
                </a:highlight>
                <a:latin typeface="Times New Roman"/>
                <a:ea typeface="Times New Roman"/>
                <a:cs typeface="Times New Roman"/>
                <a:sym typeface="Times New Roman"/>
              </a:rPr>
              <a:t>AUT</a:t>
            </a:r>
            <a:r>
              <a:rPr b="1" lang="en-US"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1"/>
                  </a:ext>
                </a:extLst>
              </a:rPr>
              <a:t>OMATED</a:t>
            </a:r>
            <a:r>
              <a:rPr b="1" lang="en-US"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2"/>
                  </a:ext>
                </a:extLst>
              </a:rPr>
              <a:t> FILLING: </a:t>
            </a:r>
            <a:endParaRPr b="1"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3"/>
                </a:ext>
              </a:extLst>
            </a:endParaRPr>
          </a:p>
          <a:p>
            <a:pPr indent="-311150" lvl="0" marL="457200" rtl="0" algn="l">
              <a:lnSpc>
                <a:spcPct val="150000"/>
              </a:lnSpc>
              <a:spcBef>
                <a:spcPts val="0"/>
              </a:spcBef>
              <a:spcAft>
                <a:spcPts val="0"/>
              </a:spcAft>
              <a:buClr>
                <a:schemeClr val="dk2"/>
              </a:buClr>
              <a:buSzPts val="1300"/>
              <a:buFont typeface="Times New Roman"/>
              <a:buChar char="•"/>
            </a:pPr>
            <a:r>
              <a:rPr lang="en-US"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4"/>
                  </a:ext>
                </a:extLst>
              </a:rPr>
              <a:t>12 bottles are sent through back station</a:t>
            </a:r>
            <a:endParaRPr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5"/>
                </a:ext>
              </a:extLst>
            </a:endParaRPr>
          </a:p>
          <a:p>
            <a:pPr indent="0" lvl="0" marL="0" rtl="0" algn="l">
              <a:lnSpc>
                <a:spcPct val="150000"/>
              </a:lnSpc>
              <a:spcBef>
                <a:spcPts val="0"/>
              </a:spcBef>
              <a:spcAft>
                <a:spcPts val="0"/>
              </a:spcAft>
              <a:buNone/>
            </a:pPr>
            <a:r>
              <a:rPr b="1" lang="en-US"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6"/>
                  </a:ext>
                </a:extLst>
              </a:rPr>
              <a:t>RESULTS:</a:t>
            </a:r>
            <a:endParaRPr b="1"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7"/>
                </a:ext>
              </a:extLst>
            </a:endParaRPr>
          </a:p>
          <a:p>
            <a:pPr indent="-311150" lvl="0" marL="457200" rtl="0" algn="l">
              <a:lnSpc>
                <a:spcPct val="150000"/>
              </a:lnSpc>
              <a:spcBef>
                <a:spcPts val="0"/>
              </a:spcBef>
              <a:spcAft>
                <a:spcPts val="0"/>
              </a:spcAft>
              <a:buClr>
                <a:schemeClr val="dk2"/>
              </a:buClr>
              <a:buSzPts val="1300"/>
              <a:buFont typeface="Times New Roman"/>
              <a:buChar char="•"/>
            </a:pPr>
            <a:r>
              <a:rPr lang="en-US"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8"/>
                  </a:ext>
                </a:extLst>
              </a:rPr>
              <a:t>Average total time - 2:30</a:t>
            </a:r>
            <a:endParaRPr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9"/>
                </a:ext>
              </a:extLst>
            </a:endParaRPr>
          </a:p>
          <a:p>
            <a:pPr indent="-311150" lvl="0" marL="457200" rtl="0" algn="l">
              <a:lnSpc>
                <a:spcPct val="150000"/>
              </a:lnSpc>
              <a:spcBef>
                <a:spcPts val="0"/>
              </a:spcBef>
              <a:spcAft>
                <a:spcPts val="0"/>
              </a:spcAft>
              <a:buClr>
                <a:schemeClr val="dk2"/>
              </a:buClr>
              <a:buSzPts val="1300"/>
              <a:buFont typeface="Times New Roman"/>
              <a:buChar char="•"/>
            </a:pPr>
            <a:r>
              <a:rPr lang="en-US"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10"/>
                  </a:ext>
                </a:extLst>
              </a:rPr>
              <a:t>Time for first bottle - 0:47</a:t>
            </a:r>
            <a:endParaRPr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11"/>
                </a:ext>
              </a:extLst>
            </a:endParaRPr>
          </a:p>
          <a:p>
            <a:pPr indent="-311150" lvl="0" marL="457200" rtl="0" algn="l">
              <a:lnSpc>
                <a:spcPct val="150000"/>
              </a:lnSpc>
              <a:spcBef>
                <a:spcPts val="0"/>
              </a:spcBef>
              <a:spcAft>
                <a:spcPts val="0"/>
              </a:spcAft>
              <a:buClr>
                <a:schemeClr val="dk2"/>
              </a:buClr>
              <a:buSzPts val="1300"/>
              <a:buFont typeface="Times New Roman"/>
              <a:buChar char="•"/>
            </a:pPr>
            <a:r>
              <a:rPr lang="en-US"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12"/>
                  </a:ext>
                </a:extLst>
              </a:rPr>
              <a:t>Rotation time - 0:10</a:t>
            </a:r>
            <a:endParaRPr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13"/>
                </a:ext>
              </a:extLst>
            </a:endParaRPr>
          </a:p>
          <a:p>
            <a:pPr indent="-311150" lvl="0" marL="457200" rtl="0" algn="l">
              <a:lnSpc>
                <a:spcPct val="150000"/>
              </a:lnSpc>
              <a:spcBef>
                <a:spcPts val="0"/>
              </a:spcBef>
              <a:spcAft>
                <a:spcPts val="0"/>
              </a:spcAft>
              <a:buClr>
                <a:schemeClr val="dk2"/>
              </a:buClr>
              <a:buSzPts val="1300"/>
              <a:buFont typeface="Times New Roman"/>
              <a:buChar char="•"/>
            </a:pPr>
            <a:r>
              <a:rPr lang="en-US" sz="1300">
                <a:solidFill>
                  <a:schemeClr val="dk2"/>
                </a:solidFill>
                <a:highlight>
                  <a:schemeClr val="lt1"/>
                </a:highlight>
                <a:latin typeface="Times New Roman"/>
                <a:ea typeface="Times New Roman"/>
                <a:cs typeface="Times New Roman"/>
                <a:sym typeface="Times New Roman"/>
                <a:extLst>
                  <a:ext uri="http://customooxmlschemas.google.com/">
                    <go:slidesCustomData xmlns:go="http://customooxmlschemas.google.com/" textRoundtripDataId="14"/>
                  </a:ext>
                </a:extLst>
              </a:rPr>
              <a:t>Average time per bottle - </a:t>
            </a:r>
            <a:r>
              <a:rPr lang="en-US" sz="1300">
                <a:solidFill>
                  <a:schemeClr val="dk2"/>
                </a:solidFill>
                <a:highlight>
                  <a:schemeClr val="lt1"/>
                </a:highlight>
                <a:latin typeface="Times New Roman"/>
                <a:ea typeface="Times New Roman"/>
                <a:cs typeface="Times New Roman"/>
                <a:sym typeface="Times New Roman"/>
              </a:rPr>
              <a:t>0:15</a:t>
            </a:r>
            <a:endParaRPr sz="1300">
              <a:solidFill>
                <a:schemeClr val="dk2"/>
              </a:solidFill>
              <a:highlight>
                <a:schemeClr val="lt1"/>
              </a:highlight>
              <a:latin typeface="Times New Roman"/>
              <a:ea typeface="Times New Roman"/>
              <a:cs typeface="Times New Roman"/>
              <a:sym typeface="Times New Roman"/>
            </a:endParaRPr>
          </a:p>
          <a:p>
            <a:pPr indent="0" lvl="0" marL="0" rtl="0" algn="l">
              <a:spcBef>
                <a:spcPts val="36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g35a35b853d8_2_0"/>
          <p:cNvSpPr txBox="1"/>
          <p:nvPr>
            <p:ph idx="12" type="sldNum"/>
          </p:nvPr>
        </p:nvSpPr>
        <p:spPr>
          <a:xfrm>
            <a:off x="3505200" y="4767263"/>
            <a:ext cx="2133600" cy="2745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1800"/>
              <a:buFont typeface="Arial"/>
              <a:buNone/>
            </a:pPr>
            <a:fld id="{00000000-1234-1234-1234-123412341234}" type="slidenum">
              <a:rPr lang="en-US"/>
              <a:t>‹#›</a:t>
            </a:fld>
            <a:endParaRPr/>
          </a:p>
        </p:txBody>
      </p:sp>
      <p:sp>
        <p:nvSpPr>
          <p:cNvPr id="385" name="Google Shape;385;g35a35b853d8_2_0"/>
          <p:cNvSpPr txBox="1"/>
          <p:nvPr>
            <p:ph type="title"/>
          </p:nvPr>
        </p:nvSpPr>
        <p:spPr>
          <a:xfrm>
            <a:off x="598625" y="-121925"/>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Validation of Constraints</a:t>
            </a:r>
            <a:endParaRPr>
              <a:latin typeface="Times New Roman"/>
              <a:ea typeface="Times New Roman"/>
              <a:cs typeface="Times New Roman"/>
              <a:sym typeface="Times New Roman"/>
            </a:endParaRPr>
          </a:p>
        </p:txBody>
      </p:sp>
      <p:graphicFrame>
        <p:nvGraphicFramePr>
          <p:cNvPr id="386" name="Google Shape;386;g35a35b853d8_2_0"/>
          <p:cNvGraphicFramePr/>
          <p:nvPr/>
        </p:nvGraphicFramePr>
        <p:xfrm>
          <a:off x="222825" y="501075"/>
          <a:ext cx="3000000" cy="3000000"/>
        </p:xfrm>
        <a:graphic>
          <a:graphicData uri="http://schemas.openxmlformats.org/drawingml/2006/table">
            <a:tbl>
              <a:tblPr>
                <a:noFill/>
                <a:tableStyleId>{757D8399-E9D8-4CAC-9948-0B23722F5AA8}</a:tableStyleId>
              </a:tblPr>
              <a:tblGrid>
                <a:gridCol w="1225650"/>
                <a:gridCol w="2279825"/>
                <a:gridCol w="2328875"/>
                <a:gridCol w="2312700"/>
                <a:gridCol w="668700"/>
              </a:tblGrid>
              <a:tr h="2381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Want/ Constraint</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Metric</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Target Value</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a:latin typeface="Times New Roman"/>
                          <a:ea typeface="Times New Roman"/>
                          <a:cs typeface="Times New Roman"/>
                          <a:sym typeface="Times New Roman"/>
                        </a:rPr>
                        <a:t>Measured Value</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b="1" lang="en-US" sz="1100">
                          <a:latin typeface="Times New Roman"/>
                          <a:ea typeface="Times New Roman"/>
                          <a:cs typeface="Times New Roman"/>
                          <a:sym typeface="Times New Roman"/>
                        </a:rPr>
                        <a:t>Pass/Fail</a:t>
                      </a:r>
                      <a:endParaRPr b="1" sz="1100">
                        <a:latin typeface="Times New Roman"/>
                        <a:ea typeface="Times New Roman"/>
                        <a:cs typeface="Times New Roman"/>
                        <a:sym typeface="Times New Roman"/>
                      </a:endParaRPr>
                    </a:p>
                  </a:txBody>
                  <a:tcPr marT="63500" marB="63500" marR="63500" marL="63500"/>
                </a:tc>
              </a:tr>
              <a:tr h="361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Bottle Handoff</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 Bottles Collected successfully</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12 Bottles collected successfully</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Maximum = 12, Average = 12</a:t>
                      </a:r>
                      <a:endParaRPr sz="1100">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r h="361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Cap Descrambler</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 Caps Descrambled successfully</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12 Caps successfully descrambled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Maximum = 12, Average = 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Fail</a:t>
                      </a:r>
                      <a:endParaRPr sz="1100">
                        <a:latin typeface="Times New Roman"/>
                        <a:ea typeface="Times New Roman"/>
                        <a:cs typeface="Times New Roman"/>
                        <a:sym typeface="Times New Roman"/>
                      </a:endParaRPr>
                    </a:p>
                  </a:txBody>
                  <a:tcPr marT="63500" marB="63500" marR="63500" marL="63500">
                    <a:solidFill>
                      <a:srgbClr val="FF0000"/>
                    </a:solidFill>
                  </a:tcPr>
                </a:tc>
              </a:tr>
              <a:tr h="361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Capping </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 Caps successfully capped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12 Caps successfully capped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Placed on Bottle = 1</a:t>
                      </a:r>
                      <a:endParaRPr sz="1100">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Tightened = 12</a:t>
                      </a:r>
                      <a:endParaRPr sz="1100">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Fail</a:t>
                      </a:r>
                      <a:endParaRPr sz="1100">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FF9900"/>
                    </a:solidFill>
                  </a:tcPr>
                </a:tc>
              </a:tr>
              <a:tr h="361950">
                <a:tc rowSpan="2">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Part Rejector</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Must detect if cap is screwed on the bottle correctly, if not the bottle must be removed from the assembly line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No operator intervention is needed as well as must detect EVERY cap that is not screwed on properly </a:t>
                      </a:r>
                      <a:endParaRPr sz="1100" u="none" cap="none" strike="noStrike">
                        <a:latin typeface="Times New Roman"/>
                        <a:ea typeface="Times New Roman"/>
                        <a:cs typeface="Times New Roman"/>
                        <a:sym typeface="Times New Roman"/>
                      </a:endParaRPr>
                    </a:p>
                  </a:txBody>
                  <a:tcPr marT="63500" marB="63500" marR="63500" marL="63500"/>
                </a:tc>
                <a:tc rowSpan="2">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Successfully Rejected</a:t>
                      </a:r>
                      <a:endParaRPr sz="1100">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Maximum = 12, Average = 11</a:t>
                      </a:r>
                      <a:endParaRPr sz="1100">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t/>
                      </a:r>
                      <a:endParaRPr sz="1100">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Successfully Allowed Through:</a:t>
                      </a:r>
                      <a:endParaRPr sz="1100">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Maximum = 12, Average = 11</a:t>
                      </a:r>
                      <a:endParaRPr sz="1100">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t/>
                      </a:r>
                      <a:endParaRPr sz="1100">
                        <a:latin typeface="Times New Roman"/>
                        <a:ea typeface="Times New Roman"/>
                        <a:cs typeface="Times New Roman"/>
                        <a:sym typeface="Times New Roman"/>
                      </a:endParaRPr>
                    </a:p>
                  </a:txBody>
                  <a:tcPr marT="63500" marB="63500" marR="63500" marL="63500"/>
                </a:tc>
                <a:tc rowSpan="2">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r h="361950">
                <a:tc vMerge="1"/>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Height of bottle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Cap must be within a certain range to not be rejected.</a:t>
                      </a:r>
                      <a:endParaRPr sz="1100" u="none" cap="none" strike="noStrike">
                        <a:latin typeface="Times New Roman"/>
                        <a:ea typeface="Times New Roman"/>
                        <a:cs typeface="Times New Roman"/>
                        <a:sym typeface="Times New Roman"/>
                      </a:endParaRPr>
                    </a:p>
                  </a:txBody>
                  <a:tcPr marT="63500" marB="63500" marR="63500" marL="63500"/>
                </a:tc>
                <a:tc vMerge="1"/>
                <a:tc vMerge="1"/>
              </a:tr>
              <a:tr h="361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Automation</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Must be fully automated</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No operator intervention is needed while each station is functioning</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Can be completed without intervention</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r h="361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Speed of ‘Back Station’ Process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Time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1/2X manual completion of process.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Process Time = 40 seconds</a:t>
                      </a:r>
                      <a:endParaRPr sz="1100">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1/2X time of manual process</a:t>
                      </a:r>
                      <a:endParaRPr sz="1100">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r h="10000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Compact</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Dimensions of all components when not in use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All materials fit in 26” x 20” x 40” storage area.</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Volume = 26” x 20” x 40” </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g35a35b853d8_2_11"/>
          <p:cNvSpPr txBox="1"/>
          <p:nvPr>
            <p:ph idx="12" type="sldNum"/>
          </p:nvPr>
        </p:nvSpPr>
        <p:spPr>
          <a:xfrm>
            <a:off x="3505200" y="4767263"/>
            <a:ext cx="2133600" cy="2745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rgbClr val="000000"/>
              </a:buClr>
              <a:buSzPts val="1800"/>
              <a:buFont typeface="Arial"/>
              <a:buNone/>
            </a:pPr>
            <a:fld id="{00000000-1234-1234-1234-123412341234}" type="slidenum">
              <a:rPr lang="en-US"/>
              <a:t>‹#›</a:t>
            </a:fld>
            <a:endParaRPr/>
          </a:p>
        </p:txBody>
      </p:sp>
      <p:sp>
        <p:nvSpPr>
          <p:cNvPr id="393" name="Google Shape;393;g35a35b853d8_2_11"/>
          <p:cNvSpPr txBox="1"/>
          <p:nvPr>
            <p:ph type="title"/>
          </p:nvPr>
        </p:nvSpPr>
        <p:spPr>
          <a:xfrm>
            <a:off x="457200" y="0"/>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Validation of Wants</a:t>
            </a:r>
            <a:endParaRPr>
              <a:latin typeface="Times New Roman"/>
              <a:ea typeface="Times New Roman"/>
              <a:cs typeface="Times New Roman"/>
              <a:sym typeface="Times New Roman"/>
            </a:endParaRPr>
          </a:p>
        </p:txBody>
      </p:sp>
      <p:graphicFrame>
        <p:nvGraphicFramePr>
          <p:cNvPr id="394" name="Google Shape;394;g35a35b853d8_2_11"/>
          <p:cNvGraphicFramePr/>
          <p:nvPr/>
        </p:nvGraphicFramePr>
        <p:xfrm>
          <a:off x="689463" y="1200713"/>
          <a:ext cx="3000000" cy="3000000"/>
        </p:xfrm>
        <a:graphic>
          <a:graphicData uri="http://schemas.openxmlformats.org/drawingml/2006/table">
            <a:tbl>
              <a:tblPr>
                <a:noFill/>
                <a:tableStyleId>{757D8399-E9D8-4CAC-9948-0B23722F5AA8}</a:tableStyleId>
              </a:tblPr>
              <a:tblGrid>
                <a:gridCol w="928900"/>
                <a:gridCol w="948125"/>
                <a:gridCol w="1368750"/>
                <a:gridCol w="2055850"/>
                <a:gridCol w="1573000"/>
                <a:gridCol w="819375"/>
              </a:tblGrid>
              <a:tr h="398950">
                <a:tc rowSpan="2">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1</a:t>
                      </a:r>
                      <a:endParaRPr sz="1100" u="none" cap="none" strike="noStrike">
                        <a:latin typeface="Times New Roman"/>
                        <a:ea typeface="Times New Roman"/>
                        <a:cs typeface="Times New Roman"/>
                        <a:sym typeface="Times New Roman"/>
                      </a:endParaRPr>
                    </a:p>
                  </a:txBody>
                  <a:tcPr marT="63500" marB="63500" marR="63500" marL="63500"/>
                </a:tc>
                <a:tc rowSpan="2">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Safety </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OSHA Transport requirements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Fits within OSHA standards </a:t>
                      </a:r>
                      <a:endParaRPr sz="110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(29 CFR 1910.147, </a:t>
                      </a:r>
                      <a:r>
                        <a:rPr lang="en-US" sz="1100">
                          <a:latin typeface="Times New Roman"/>
                          <a:ea typeface="Times New Roman"/>
                          <a:cs typeface="Times New Roman"/>
                          <a:sym typeface="Times New Roman"/>
                        </a:rPr>
                        <a:t>212, 217</a:t>
                      </a:r>
                      <a:r>
                        <a:rPr lang="en-US" sz="1100" u="none" cap="none" strike="noStrike">
                          <a:latin typeface="Times New Roman"/>
                          <a:ea typeface="Times New Roman"/>
                          <a:cs typeface="Times New Roman"/>
                          <a:sym typeface="Times New Roman"/>
                        </a:rPr>
                        <a:t>)</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Complies with OSHA Standards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r h="398950">
                <a:tc vMerge="1"/>
                <a:tc vMerge="1"/>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ISO and ASTM safety Standards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Fits within the given standards </a:t>
                      </a:r>
                      <a:endParaRPr sz="110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(ASTM </a:t>
                      </a:r>
                      <a:r>
                        <a:rPr lang="en-US" sz="1100">
                          <a:latin typeface="Times New Roman"/>
                          <a:ea typeface="Times New Roman"/>
                          <a:cs typeface="Times New Roman"/>
                          <a:sym typeface="Times New Roman"/>
                        </a:rPr>
                        <a:t>E3106</a:t>
                      </a:r>
                      <a:r>
                        <a:rPr lang="en-US" sz="1100" u="none" cap="none" strike="noStrike">
                          <a:latin typeface="Times New Roman"/>
                          <a:ea typeface="Times New Roman"/>
                          <a:cs typeface="Times New Roman"/>
                          <a:sym typeface="Times New Roman"/>
                        </a:rPr>
                        <a:t>, etc.)</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Complies with ASTM Standards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r h="6900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Pill Spillage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Number of pills leaving bottles during ‘Back Station’ process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Minimal error +/- 1 pill from nominal value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0 pills spilled during process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r h="398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3</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Minimize Cost</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Cost ($)</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20% less than given budget ($400)</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$341 Spent</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r h="43450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4</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Minimal Product Waste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Product waste (lbs)</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&lt; 5 lbs Product waste </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3 lbs of Product Waste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r h="398950">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5</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Ease of set up</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 People Required to Set up</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latin typeface="Times New Roman"/>
                          <a:ea typeface="Times New Roman"/>
                          <a:cs typeface="Times New Roman"/>
                          <a:sym typeface="Times New Roman"/>
                        </a:rPr>
                        <a:t>2 people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US" sz="1100">
                          <a:latin typeface="Times New Roman"/>
                          <a:ea typeface="Times New Roman"/>
                          <a:cs typeface="Times New Roman"/>
                          <a:sym typeface="Times New Roman"/>
                        </a:rPr>
                        <a:t>Requires at least 2 team members to operate</a:t>
                      </a:r>
                      <a:endParaRPr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lang="en-US" sz="1100">
                          <a:latin typeface="Times New Roman"/>
                          <a:ea typeface="Times New Roman"/>
                          <a:cs typeface="Times New Roman"/>
                          <a:sym typeface="Times New Roman"/>
                        </a:rPr>
                        <a:t>Pass</a:t>
                      </a:r>
                      <a:endParaRPr sz="1100">
                        <a:latin typeface="Times New Roman"/>
                        <a:ea typeface="Times New Roman"/>
                        <a:cs typeface="Times New Roman"/>
                        <a:sym typeface="Times New Roman"/>
                      </a:endParaRPr>
                    </a:p>
                  </a:txBody>
                  <a:tcPr marT="63500" marB="63500" marR="63500" marL="63500">
                    <a:solidFill>
                      <a:srgbClr val="00FF00"/>
                    </a:solidFill>
                  </a:tcPr>
                </a:tc>
              </a:tr>
            </a:tbl>
          </a:graphicData>
        </a:graphic>
      </p:graphicFrame>
      <p:graphicFrame>
        <p:nvGraphicFramePr>
          <p:cNvPr id="395" name="Google Shape;395;g35a35b853d8_2_11"/>
          <p:cNvGraphicFramePr/>
          <p:nvPr/>
        </p:nvGraphicFramePr>
        <p:xfrm>
          <a:off x="689475" y="743100"/>
          <a:ext cx="3000000" cy="3000000"/>
        </p:xfrm>
        <a:graphic>
          <a:graphicData uri="http://schemas.openxmlformats.org/drawingml/2006/table">
            <a:tbl>
              <a:tblPr>
                <a:noFill/>
                <a:tableStyleId>{757D8399-E9D8-4CAC-9948-0B23722F5AA8}</a:tableStyleId>
              </a:tblPr>
              <a:tblGrid>
                <a:gridCol w="928900"/>
                <a:gridCol w="948125"/>
                <a:gridCol w="1368750"/>
                <a:gridCol w="2055850"/>
                <a:gridCol w="1573000"/>
                <a:gridCol w="819375"/>
              </a:tblGrid>
              <a:tr h="2381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Priority</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Want/ Constraint</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Metric</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latin typeface="Times New Roman"/>
                          <a:ea typeface="Times New Roman"/>
                          <a:cs typeface="Times New Roman"/>
                          <a:sym typeface="Times New Roman"/>
                        </a:rPr>
                        <a:t>Target Value</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a:latin typeface="Times New Roman"/>
                          <a:ea typeface="Times New Roman"/>
                          <a:cs typeface="Times New Roman"/>
                          <a:sym typeface="Times New Roman"/>
                        </a:rPr>
                        <a:t>Measured Value</a:t>
                      </a:r>
                      <a:endParaRPr b="1" sz="1100" u="none" cap="none" strike="noStrike">
                        <a:latin typeface="Times New Roman"/>
                        <a:ea typeface="Times New Roman"/>
                        <a:cs typeface="Times New Roman"/>
                        <a:sym typeface="Times New Roman"/>
                      </a:endParaRPr>
                    </a:p>
                  </a:txBody>
                  <a:tcPr marT="63500" marB="63500" marR="63500" marL="63500"/>
                </a:tc>
                <a:tc>
                  <a:txBody>
                    <a:bodyPr/>
                    <a:lstStyle/>
                    <a:p>
                      <a:pPr indent="0" lvl="0" marL="0" marR="0" rtl="0" algn="l">
                        <a:lnSpc>
                          <a:spcPct val="100000"/>
                        </a:lnSpc>
                        <a:spcBef>
                          <a:spcPts val="0"/>
                        </a:spcBef>
                        <a:spcAft>
                          <a:spcPts val="0"/>
                        </a:spcAft>
                        <a:buNone/>
                      </a:pPr>
                      <a:r>
                        <a:rPr b="1" lang="en-US" sz="1100">
                          <a:latin typeface="Times New Roman"/>
                          <a:ea typeface="Times New Roman"/>
                          <a:cs typeface="Times New Roman"/>
                          <a:sym typeface="Times New Roman"/>
                        </a:rPr>
                        <a:t>Pass/Fail</a:t>
                      </a:r>
                      <a:endParaRPr b="1" sz="1100">
                        <a:latin typeface="Times New Roman"/>
                        <a:ea typeface="Times New Roman"/>
                        <a:cs typeface="Times New Roman"/>
                        <a:sym typeface="Times New Roman"/>
                      </a:endParaRPr>
                    </a:p>
                  </a:txBody>
                  <a:tcPr marT="63500" marB="63500" marR="63500" marL="63500"/>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g310c10ff899_0_29"/>
          <p:cNvSpPr txBox="1"/>
          <p:nvPr>
            <p:ph type="title"/>
          </p:nvPr>
        </p:nvSpPr>
        <p:spPr>
          <a:xfrm>
            <a:off x="457200" y="112725"/>
            <a:ext cx="82296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Times New Roman"/>
                <a:ea typeface="Times New Roman"/>
                <a:cs typeface="Times New Roman"/>
                <a:sym typeface="Times New Roman"/>
              </a:rPr>
              <a:t>Proposed Improvements</a:t>
            </a:r>
            <a:endParaRPr>
              <a:latin typeface="Times New Roman"/>
              <a:ea typeface="Times New Roman"/>
              <a:cs typeface="Times New Roman"/>
              <a:sym typeface="Times New Roman"/>
            </a:endParaRPr>
          </a:p>
        </p:txBody>
      </p:sp>
      <p:sp>
        <p:nvSpPr>
          <p:cNvPr id="402" name="Google Shape;402;g310c10ff899_0_29"/>
          <p:cNvSpPr txBox="1"/>
          <p:nvPr>
            <p:ph idx="1" type="body"/>
          </p:nvPr>
        </p:nvSpPr>
        <p:spPr>
          <a:xfrm>
            <a:off x="275275" y="913125"/>
            <a:ext cx="8229600" cy="30957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Update Code</a:t>
            </a:r>
            <a:endParaRPr>
              <a:latin typeface="Times New Roman"/>
              <a:ea typeface="Times New Roman"/>
              <a:cs typeface="Times New Roman"/>
              <a:sym typeface="Times New Roman"/>
            </a:endParaRPr>
          </a:p>
          <a:p>
            <a:pPr indent="-342900" lvl="1" marL="9144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Most issues with cap chute and part rejector came from the code</a:t>
            </a:r>
            <a:endParaRPr>
              <a:latin typeface="Times New Roman"/>
              <a:ea typeface="Times New Roman"/>
              <a:cs typeface="Times New Roman"/>
              <a:sym typeface="Times New Roman"/>
            </a:endParaRPr>
          </a:p>
          <a:p>
            <a:pPr indent="-342900" lvl="1" marL="9144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Descrambler and rotary table can be made more consistent</a:t>
            </a:r>
            <a:endParaRPr>
              <a:latin typeface="Times New Roman"/>
              <a:ea typeface="Times New Roman"/>
              <a:cs typeface="Times New Roman"/>
              <a:sym typeface="Times New Roman"/>
            </a:endParaRPr>
          </a:p>
          <a:p>
            <a:pPr indent="-342900" lvl="2" marL="13716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Use gears instead of a belt</a:t>
            </a:r>
            <a:endParaRPr>
              <a:latin typeface="Times New Roman"/>
              <a:ea typeface="Times New Roman"/>
              <a:cs typeface="Times New Roman"/>
              <a:sym typeface="Times New Roman"/>
            </a:endParaRPr>
          </a:p>
          <a:p>
            <a:pPr indent="-342900" lvl="0" marL="4572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Revise or replace cap chute</a:t>
            </a:r>
            <a:endParaRPr>
              <a:latin typeface="Times New Roman"/>
              <a:ea typeface="Times New Roman"/>
              <a:cs typeface="Times New Roman"/>
              <a:sym typeface="Times New Roman"/>
            </a:endParaRPr>
          </a:p>
          <a:p>
            <a:pPr indent="-342900" lvl="1" marL="9144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Add more </a:t>
            </a:r>
            <a:r>
              <a:rPr lang="en-US">
                <a:latin typeface="Times New Roman"/>
                <a:ea typeface="Times New Roman"/>
                <a:cs typeface="Times New Roman"/>
                <a:sym typeface="Times New Roman"/>
              </a:rPr>
              <a:t>support</a:t>
            </a:r>
            <a:r>
              <a:rPr lang="en-US">
                <a:latin typeface="Times New Roman"/>
                <a:ea typeface="Times New Roman"/>
                <a:cs typeface="Times New Roman"/>
                <a:sym typeface="Times New Roman"/>
              </a:rPr>
              <a:t> to prevent vibrations</a:t>
            </a:r>
            <a:endParaRPr>
              <a:latin typeface="Times New Roman"/>
              <a:ea typeface="Times New Roman"/>
              <a:cs typeface="Times New Roman"/>
              <a:sym typeface="Times New Roman"/>
            </a:endParaRPr>
          </a:p>
          <a:p>
            <a:pPr indent="-342900" lvl="1" marL="9144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Replace trap-door with a more precise mechanism</a:t>
            </a:r>
            <a:endParaRPr>
              <a:latin typeface="Times New Roman"/>
              <a:ea typeface="Times New Roman"/>
              <a:cs typeface="Times New Roman"/>
              <a:sym typeface="Times New Roman"/>
            </a:endParaRPr>
          </a:p>
          <a:p>
            <a:pPr indent="-342900" lvl="0" marL="4572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Replace wooden/hardboard parts with metal, plastic, or acrylic</a:t>
            </a:r>
            <a:endParaRPr>
              <a:latin typeface="Times New Roman"/>
              <a:ea typeface="Times New Roman"/>
              <a:cs typeface="Times New Roman"/>
              <a:sym typeface="Times New Roman"/>
            </a:endParaRPr>
          </a:p>
          <a:p>
            <a:pPr indent="-342900" lvl="0" marL="457200" rtl="0" algn="l">
              <a:lnSpc>
                <a:spcPct val="100000"/>
              </a:lnSpc>
              <a:spcBef>
                <a:spcPts val="360"/>
              </a:spcBef>
              <a:spcAft>
                <a:spcPts val="0"/>
              </a:spcAft>
              <a:buSzPts val="1800"/>
              <a:buFont typeface="Times New Roman"/>
              <a:buChar char="•"/>
            </a:pPr>
            <a:r>
              <a:rPr lang="en-US">
                <a:latin typeface="Times New Roman"/>
                <a:ea typeface="Times New Roman"/>
                <a:cs typeface="Times New Roman"/>
                <a:sym typeface="Times New Roman"/>
              </a:rPr>
              <a:t>Replace descrambler motor to increase torque</a:t>
            </a:r>
            <a:endParaRPr>
              <a:latin typeface="Times New Roman"/>
              <a:ea typeface="Times New Roman"/>
              <a:cs typeface="Times New Roman"/>
              <a:sym typeface="Times New Roman"/>
            </a:endParaRPr>
          </a:p>
          <a:p>
            <a:pPr indent="0" lvl="0" marL="457200" rtl="0" algn="l">
              <a:lnSpc>
                <a:spcPct val="100000"/>
              </a:lnSpc>
              <a:spcBef>
                <a:spcPts val="360"/>
              </a:spcBef>
              <a:spcAft>
                <a:spcPts val="0"/>
              </a:spcAft>
              <a:buNone/>
            </a:pPr>
            <a:r>
              <a:t/>
            </a:r>
            <a:endParaRPr>
              <a:latin typeface="Times New Roman"/>
              <a:ea typeface="Times New Roman"/>
              <a:cs typeface="Times New Roman"/>
              <a:sym typeface="Times New Roman"/>
            </a:endParaRPr>
          </a:p>
          <a:p>
            <a:pPr indent="0" lvl="0" marL="0" rtl="0" algn="l">
              <a:lnSpc>
                <a:spcPct val="100000"/>
              </a:lnSpc>
              <a:spcBef>
                <a:spcPts val="360"/>
              </a:spcBef>
              <a:spcAft>
                <a:spcPts val="0"/>
              </a:spcAft>
              <a:buSzPts val="1800"/>
              <a:buNone/>
            </a:pPr>
            <a:r>
              <a:t/>
            </a:r>
            <a:endParaRPr>
              <a:latin typeface="Times New Roman"/>
              <a:ea typeface="Times New Roman"/>
              <a:cs typeface="Times New Roman"/>
              <a:sym typeface="Times New Roman"/>
            </a:endParaRPr>
          </a:p>
        </p:txBody>
      </p:sp>
      <p:sp>
        <p:nvSpPr>
          <p:cNvPr id="403" name="Google Shape;403;g310c10ff899_0_29"/>
          <p:cNvSpPr txBox="1"/>
          <p:nvPr>
            <p:ph idx="12" type="sldNum"/>
          </p:nvPr>
        </p:nvSpPr>
        <p:spPr>
          <a:xfrm>
            <a:off x="3505200" y="4767263"/>
            <a:ext cx="21336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000000"/>
              </a:buClr>
              <a:buSzPts val="1800"/>
              <a:buFont typeface="Arial"/>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g312f4e59415_1_11"/>
          <p:cNvSpPr txBox="1"/>
          <p:nvPr>
            <p:ph idx="1" type="subTitle"/>
          </p:nvPr>
        </p:nvSpPr>
        <p:spPr>
          <a:xfrm>
            <a:off x="1371600" y="1802375"/>
            <a:ext cx="6400800" cy="13146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5"/>
              </a:buClr>
              <a:buSzPts val="1800"/>
              <a:buNone/>
            </a:pPr>
            <a:r>
              <a:rPr b="1" lang="en-US">
                <a:solidFill>
                  <a:srgbClr val="FFFF00"/>
                </a:solidFill>
                <a:latin typeface="Times New Roman"/>
                <a:ea typeface="Times New Roman"/>
                <a:cs typeface="Times New Roman"/>
                <a:sym typeface="Times New Roman"/>
              </a:rPr>
              <a:t>Professor Adam Wickenheiser</a:t>
            </a:r>
            <a:endParaRPr b="1">
              <a:solidFill>
                <a:srgbClr val="FFFF00"/>
              </a:solidFill>
              <a:latin typeface="Times New Roman"/>
              <a:ea typeface="Times New Roman"/>
              <a:cs typeface="Times New Roman"/>
              <a:sym typeface="Times New Roman"/>
            </a:endParaRPr>
          </a:p>
          <a:p>
            <a:pPr indent="0" lvl="0" marL="0" rtl="0" algn="ctr">
              <a:lnSpc>
                <a:spcPct val="100000"/>
              </a:lnSpc>
              <a:spcBef>
                <a:spcPts val="0"/>
              </a:spcBef>
              <a:spcAft>
                <a:spcPts val="0"/>
              </a:spcAft>
              <a:buClr>
                <a:schemeClr val="accent5"/>
              </a:buClr>
              <a:buSzPts val="1800"/>
              <a:buNone/>
            </a:pPr>
            <a:r>
              <a:rPr b="1" lang="en-US">
                <a:solidFill>
                  <a:srgbClr val="FFFF00"/>
                </a:solidFill>
                <a:latin typeface="Times New Roman"/>
                <a:ea typeface="Times New Roman"/>
                <a:cs typeface="Times New Roman"/>
                <a:sym typeface="Times New Roman"/>
              </a:rPr>
              <a:t>Omega Design</a:t>
            </a:r>
            <a:endParaRPr b="1">
              <a:solidFill>
                <a:srgbClr val="FFFF00"/>
              </a:solidFill>
              <a:latin typeface="Times New Roman"/>
              <a:ea typeface="Times New Roman"/>
              <a:cs typeface="Times New Roman"/>
              <a:sym typeface="Times New Roman"/>
            </a:endParaRPr>
          </a:p>
          <a:p>
            <a:pPr indent="0" lvl="0" marL="0" rtl="0" algn="ctr">
              <a:lnSpc>
                <a:spcPct val="100000"/>
              </a:lnSpc>
              <a:spcBef>
                <a:spcPts val="0"/>
              </a:spcBef>
              <a:spcAft>
                <a:spcPts val="0"/>
              </a:spcAft>
              <a:buClr>
                <a:schemeClr val="accent5"/>
              </a:buClr>
              <a:buSzPts val="1800"/>
              <a:buNone/>
            </a:pPr>
            <a:r>
              <a:rPr b="1" lang="en-US">
                <a:solidFill>
                  <a:srgbClr val="FFFF00"/>
                </a:solidFill>
                <a:latin typeface="Times New Roman"/>
                <a:ea typeface="Times New Roman"/>
                <a:cs typeface="Times New Roman"/>
                <a:sym typeface="Times New Roman"/>
              </a:rPr>
              <a:t>Norwalt Design</a:t>
            </a:r>
            <a:endParaRPr b="1">
              <a:solidFill>
                <a:srgbClr val="FFFF00"/>
              </a:solidFill>
              <a:latin typeface="Times New Roman"/>
              <a:ea typeface="Times New Roman"/>
              <a:cs typeface="Times New Roman"/>
              <a:sym typeface="Times New Roman"/>
            </a:endParaRPr>
          </a:p>
          <a:p>
            <a:pPr indent="0" lvl="0" marL="0" rtl="0" algn="ctr">
              <a:lnSpc>
                <a:spcPct val="100000"/>
              </a:lnSpc>
              <a:spcBef>
                <a:spcPts val="0"/>
              </a:spcBef>
              <a:spcAft>
                <a:spcPts val="0"/>
              </a:spcAft>
              <a:buClr>
                <a:schemeClr val="accent5"/>
              </a:buClr>
              <a:buSzPts val="1800"/>
              <a:buNone/>
            </a:pPr>
            <a:r>
              <a:rPr b="1" lang="en-US">
                <a:solidFill>
                  <a:srgbClr val="FFFF00"/>
                </a:solidFill>
                <a:latin typeface="Times New Roman"/>
                <a:ea typeface="Times New Roman"/>
                <a:cs typeface="Times New Roman"/>
                <a:sym typeface="Times New Roman"/>
              </a:rPr>
              <a:t>Alex Abrams </a:t>
            </a:r>
            <a:endParaRPr b="1">
              <a:solidFill>
                <a:srgbClr val="FFFF00"/>
              </a:solidFill>
              <a:latin typeface="Times New Roman"/>
              <a:ea typeface="Times New Roman"/>
              <a:cs typeface="Times New Roman"/>
              <a:sym typeface="Times New Roman"/>
            </a:endParaRPr>
          </a:p>
          <a:p>
            <a:pPr indent="0" lvl="0" marL="0" rtl="0" algn="ctr">
              <a:lnSpc>
                <a:spcPct val="100000"/>
              </a:lnSpc>
              <a:spcBef>
                <a:spcPts val="0"/>
              </a:spcBef>
              <a:spcAft>
                <a:spcPts val="0"/>
              </a:spcAft>
              <a:buClr>
                <a:schemeClr val="accent5"/>
              </a:buClr>
              <a:buSzPts val="1800"/>
              <a:buNone/>
            </a:pPr>
            <a:r>
              <a:rPr b="1" lang="en-US">
                <a:solidFill>
                  <a:srgbClr val="FFFF00"/>
                </a:solidFill>
                <a:latin typeface="Times New Roman"/>
                <a:ea typeface="Times New Roman"/>
                <a:cs typeface="Times New Roman"/>
                <a:sym typeface="Times New Roman"/>
              </a:rPr>
              <a:t>Design Studio Staff and TAs</a:t>
            </a:r>
            <a:endParaRPr b="1">
              <a:solidFill>
                <a:srgbClr val="FFFF00"/>
              </a:solidFill>
              <a:latin typeface="Times New Roman"/>
              <a:ea typeface="Times New Roman"/>
              <a:cs typeface="Times New Roman"/>
              <a:sym typeface="Times New Roman"/>
            </a:endParaRPr>
          </a:p>
          <a:p>
            <a:pPr indent="0" lvl="0" marL="0" rtl="0" algn="ctr">
              <a:lnSpc>
                <a:spcPct val="100000"/>
              </a:lnSpc>
              <a:spcBef>
                <a:spcPts val="0"/>
              </a:spcBef>
              <a:spcAft>
                <a:spcPts val="0"/>
              </a:spcAft>
              <a:buClr>
                <a:schemeClr val="accent5"/>
              </a:buClr>
              <a:buSzPts val="1800"/>
              <a:buNone/>
            </a:pPr>
            <a:r>
              <a:t/>
            </a:r>
            <a:endParaRPr b="1">
              <a:solidFill>
                <a:srgbClr val="FFFF00"/>
              </a:solidFill>
              <a:latin typeface="Times New Roman"/>
              <a:ea typeface="Times New Roman"/>
              <a:cs typeface="Times New Roman"/>
              <a:sym typeface="Times New Roman"/>
            </a:endParaRPr>
          </a:p>
        </p:txBody>
      </p:sp>
      <p:sp>
        <p:nvSpPr>
          <p:cNvPr id="409" name="Google Shape;409;g312f4e59415_1_11"/>
          <p:cNvSpPr txBox="1"/>
          <p:nvPr>
            <p:ph idx="2" type="body"/>
          </p:nvPr>
        </p:nvSpPr>
        <p:spPr>
          <a:xfrm>
            <a:off x="685800" y="527150"/>
            <a:ext cx="7772400" cy="10668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3200"/>
              <a:buNone/>
            </a:pPr>
            <a:r>
              <a:rPr lang="en-US" sz="3900">
                <a:latin typeface="Times New Roman"/>
                <a:ea typeface="Times New Roman"/>
                <a:cs typeface="Times New Roman"/>
                <a:sym typeface="Times New Roman"/>
              </a:rPr>
              <a:t>Acknowledgments: </a:t>
            </a:r>
            <a:endParaRPr sz="3900">
              <a:latin typeface="Times New Roman"/>
              <a:ea typeface="Times New Roman"/>
              <a:cs typeface="Times New Roman"/>
              <a:sym typeface="Times New Roman"/>
            </a:endParaRPr>
          </a:p>
        </p:txBody>
      </p:sp>
      <p:sp>
        <p:nvSpPr>
          <p:cNvPr id="410" name="Google Shape;410;g312f4e59415_1_11"/>
          <p:cNvSpPr txBox="1"/>
          <p:nvPr>
            <p:ph idx="2" type="body"/>
          </p:nvPr>
        </p:nvSpPr>
        <p:spPr>
          <a:xfrm>
            <a:off x="685800" y="3284375"/>
            <a:ext cx="7772400" cy="10668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3200"/>
              <a:buNone/>
            </a:pPr>
            <a:r>
              <a:rPr lang="en-US" sz="2900">
                <a:latin typeface="Times New Roman"/>
                <a:ea typeface="Times New Roman"/>
                <a:cs typeface="Times New Roman"/>
                <a:sym typeface="Times New Roman"/>
              </a:rPr>
              <a:t>Thank you! </a:t>
            </a:r>
            <a:endParaRPr sz="29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UD Primary and Secondary">
      <a:dk1>
        <a:srgbClr val="000000"/>
      </a:dk1>
      <a:lt1>
        <a:srgbClr val="FFFFFF"/>
      </a:lt1>
      <a:dk2>
        <a:srgbClr val="00539F"/>
      </a:dk2>
      <a:lt2>
        <a:srgbClr val="EEECE1"/>
      </a:lt2>
      <a:accent1>
        <a:srgbClr val="4F81BD"/>
      </a:accent1>
      <a:accent2>
        <a:srgbClr val="AF1E2D"/>
      </a:accent2>
      <a:accent3>
        <a:srgbClr val="BED600"/>
      </a:accent3>
      <a:accent4>
        <a:srgbClr val="5A8E22"/>
      </a:accent4>
      <a:accent5>
        <a:srgbClr val="00A0DF"/>
      </a:accent5>
      <a:accent6>
        <a:srgbClr val="EF8200"/>
      </a:accent6>
      <a:hlink>
        <a:srgbClr val="00539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2014-12-16T17:00:44Z</dcterms:created>
  <dc:creator>Gail Armstrong</dc:creator>
</cp:coreProperties>
</file>